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74" r:id="rId3"/>
    <p:sldId id="279" r:id="rId4"/>
    <p:sldId id="276" r:id="rId5"/>
    <p:sldId id="266" r:id="rId6"/>
    <p:sldId id="277" r:id="rId7"/>
    <p:sldId id="262" r:id="rId8"/>
    <p:sldId id="278" r:id="rId9"/>
    <p:sldId id="271" r:id="rId10"/>
    <p:sldId id="270" r:id="rId11"/>
    <p:sldId id="280" r:id="rId12"/>
    <p:sldId id="264" r:id="rId13"/>
    <p:sldId id="27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314084C-80C1-442C-B6D4-4B6424E34686}">
          <p14:sldIdLst>
            <p14:sldId id="256"/>
            <p14:sldId id="274"/>
            <p14:sldId id="279"/>
          </p14:sldIdLst>
        </p14:section>
        <p14:section name="Untitled Section" id="{5E6BD45D-02DB-435F-9984-43FA66B80C54}">
          <p14:sldIdLst>
            <p14:sldId id="276"/>
            <p14:sldId id="266"/>
            <p14:sldId id="277"/>
            <p14:sldId id="262"/>
            <p14:sldId id="278"/>
            <p14:sldId id="271"/>
            <p14:sldId id="270"/>
            <p14:sldId id="280"/>
            <p14:sldId id="264"/>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348" autoAdjust="0"/>
    <p:restoredTop sz="94660"/>
  </p:normalViewPr>
  <p:slideViewPr>
    <p:cSldViewPr snapToGrid="0">
      <p:cViewPr varScale="1">
        <p:scale>
          <a:sx n="99" d="100"/>
          <a:sy n="99" d="100"/>
        </p:scale>
        <p:origin x="208" y="7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fld id="{073D55F9-11A3-4523-8F38-6BA37933791A}" type="datetime1">
              <a:rPr lang="en-US" smtClean="0"/>
              <a:t>12/8/22</a:t>
            </a:fld>
            <a:endParaRPr lang="en-US"/>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2446238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7DD-81F8-4128-9E50-04A9F2D3DCD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6564D1-2B83-4C0F-ACBA-E91472C50A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6FA1D7D-D2EC-4ADB-9C65-191DEC82DDF4}"/>
              </a:ext>
            </a:extLst>
          </p:cNvPr>
          <p:cNvSpPr>
            <a:spLocks noGrp="1"/>
          </p:cNvSpPr>
          <p:nvPr>
            <p:ph type="dt" sz="half" idx="10"/>
          </p:nvPr>
        </p:nvSpPr>
        <p:spPr/>
        <p:txBody>
          <a:bodyPr/>
          <a:lstStyle/>
          <a:p>
            <a:fld id="{0B4E757A-3EC2-4683-9080-1A460C37C843}" type="datetime1">
              <a:rPr lang="en-US" smtClean="0"/>
              <a:t>12/8/22</a:t>
            </a:fld>
            <a:endParaRPr lang="en-US"/>
          </a:p>
        </p:txBody>
      </p:sp>
      <p:sp>
        <p:nvSpPr>
          <p:cNvPr id="5" name="Footer Placeholder 4">
            <a:extLst>
              <a:ext uri="{FF2B5EF4-FFF2-40B4-BE49-F238E27FC236}">
                <a16:creationId xmlns:a16="http://schemas.microsoft.com/office/drawing/2014/main" id="{534CB571-86F9-474A-826A-75CC21C8832B}"/>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1384F5F-50E6-4BB9-B848-EE2302C02ABE}"/>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968736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3F08DF-1C0D-4F53-A3AB-95D7B55FA0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0D3BBD-C494-4E94-B189-319802A93E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C0BD9-4BED-43D3-852F-B74B949A2287}"/>
              </a:ext>
            </a:extLst>
          </p:cNvPr>
          <p:cNvSpPr>
            <a:spLocks noGrp="1"/>
          </p:cNvSpPr>
          <p:nvPr>
            <p:ph type="dt" sz="half" idx="10"/>
          </p:nvPr>
        </p:nvSpPr>
        <p:spPr>
          <a:xfrm>
            <a:off x="523539" y="6324600"/>
            <a:ext cx="2560220" cy="365125"/>
          </a:xfrm>
        </p:spPr>
        <p:txBody>
          <a:bodyPr/>
          <a:lstStyle/>
          <a:p>
            <a:fld id="{5CC8096C-64ED-4153-A483-5C02E44AD5C3}" type="datetime1">
              <a:rPr lang="en-US" smtClean="0"/>
              <a:t>12/8/22</a:t>
            </a:fld>
            <a:endParaRPr lang="en-US" dirty="0"/>
          </a:p>
        </p:txBody>
      </p:sp>
      <p:sp>
        <p:nvSpPr>
          <p:cNvPr id="5" name="Footer Placeholder 4">
            <a:extLst>
              <a:ext uri="{FF2B5EF4-FFF2-40B4-BE49-F238E27FC236}">
                <a16:creationId xmlns:a16="http://schemas.microsoft.com/office/drawing/2014/main" id="{BB7811DC-C725-4462-B622-DB96A8987673}"/>
              </a:ext>
            </a:extLst>
          </p:cNvPr>
          <p:cNvSpPr>
            <a:spLocks noGrp="1"/>
          </p:cNvSpPr>
          <p:nvPr>
            <p:ph type="ftr" sz="quarter" idx="11"/>
          </p:nvPr>
        </p:nvSpPr>
        <p:spPr>
          <a:xfrm>
            <a:off x="4267200" y="6319838"/>
            <a:ext cx="3982781" cy="365125"/>
          </a:xfrm>
        </p:spPr>
        <p:txBody>
          <a:bodyPr/>
          <a:lstStyle/>
          <a:p>
            <a:r>
              <a:rPr lang="en-US"/>
              <a:t>Sample Footer Text</a:t>
            </a:r>
          </a:p>
        </p:txBody>
      </p:sp>
      <p:sp>
        <p:nvSpPr>
          <p:cNvPr id="6" name="Slide Number Placeholder 5">
            <a:extLst>
              <a:ext uri="{FF2B5EF4-FFF2-40B4-BE49-F238E27FC236}">
                <a16:creationId xmlns:a16="http://schemas.microsoft.com/office/drawing/2014/main" id="{67C42D06-438F-4150-9238-E2FAEE5E28D9}"/>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018963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marL="228600" indent="-228600">
              <a:buFont typeface="Arial" panose="020B0604020202020204" pitchFamily="34" charset="0"/>
              <a:buChar char="•"/>
              <a:defRPr/>
            </a:lvl1pPr>
            <a:lvl2pPr marL="228600" indent="-228600">
              <a:buFont typeface="Arial" panose="020B0604020202020204" pitchFamily="34" charset="0"/>
              <a:buChar char="•"/>
              <a:defRPr/>
            </a:lvl2pPr>
            <a:lvl3pPr marL="228600" indent="-228600">
              <a:buFont typeface="Arial" panose="020B0604020202020204" pitchFamily="34" charset="0"/>
              <a:buChar char="•"/>
              <a:defRPr/>
            </a:lvl3pPr>
            <a:lvl4pPr marL="228600" indent="-228600">
              <a:buFont typeface="Arial" panose="020B0604020202020204" pitchFamily="34" charset="0"/>
              <a:buChar char="•"/>
              <a:defRPr/>
            </a:lvl4pPr>
            <a:lvl5pPr marL="228600" indent="-228600">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fld id="{1CB9D56B-6EBE-4E5F-99D9-2A3DBDF37D0A}" type="datetime1">
              <a:rPr lang="en-US" smtClean="0"/>
              <a:t>12/8/22</a:t>
            </a:fld>
            <a:endParaRPr lang="en-US"/>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975487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457200" y="1709738"/>
            <a:ext cx="10890250" cy="2852737"/>
          </a:xfrm>
        </p:spPr>
        <p:txBody>
          <a:bodyPr anchor="b"/>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457200" y="4589463"/>
            <a:ext cx="10890250" cy="1500187"/>
          </a:xfrm>
        </p:spPr>
        <p:txBody>
          <a:bodyPr/>
          <a:lstStyle>
            <a:lvl1pPr marL="0" indent="0">
              <a:buNone/>
              <a:defRPr sz="2400">
                <a:solidFill>
                  <a:srgbClr val="FFFFF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fld id="{8C33F3CA-C7E3-432D-9282-18F13836509A}" type="datetime1">
              <a:rPr lang="en-US" smtClean="0"/>
              <a:t>12/8/22</a:t>
            </a:fld>
            <a:endParaRPr lang="en-US" dirty="0"/>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352746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457200" y="1825625"/>
            <a:ext cx="5562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fld id="{75BE9C62-1337-40B8-BA50-E9F4861DB4BC}" type="datetime1">
              <a:rPr lang="en-US" smtClean="0"/>
              <a:t>12/8/22</a:t>
            </a:fld>
            <a:endParaRPr lang="en-US"/>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79100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1820863"/>
            <a:ext cx="5157787"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3101975"/>
            <a:ext cx="5157787"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6172200" y="1820863"/>
            <a:ext cx="5183188" cy="1150937"/>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3101975"/>
            <a:ext cx="5183188" cy="30876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fld id="{47C195EB-2DA3-4B24-8725-19BC22A7BE50}" type="datetime1">
              <a:rPr lang="en-US" smtClean="0"/>
              <a:t>12/8/22</a:t>
            </a:fld>
            <a:endParaRPr lang="en-US"/>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903505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fld id="{F4E237E6-0076-4915-A5A8-B7C11FA4F374}" type="datetime1">
              <a:rPr lang="en-US" smtClean="0"/>
              <a:t>12/8/22</a:t>
            </a:fld>
            <a:endParaRPr lang="en-US"/>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808363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fld id="{3505F58F-C0B5-422A-8E5A-6B99E5D80F0A}" type="datetime1">
              <a:rPr lang="en-US" smtClean="0"/>
              <a:t>12/8/22</a:t>
            </a:fld>
            <a:endParaRPr lang="en-US"/>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495264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981200"/>
          </a:xfrm>
        </p:spPr>
        <p:txBody>
          <a:bodyPr anchor="b"/>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fld id="{7565E655-9687-48DF-A33F-F8824CCCB5D1}" type="datetime1">
              <a:rPr lang="en-US" smtClean="0"/>
              <a:t>12/8/22</a:t>
            </a:fld>
            <a:endParaRPr lang="en-US"/>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367945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2209799"/>
          </a:xfrm>
        </p:spPr>
        <p:txBody>
          <a:bodyPr anchor="b"/>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971800"/>
            <a:ext cx="3932237" cy="2897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fld id="{B97FD56A-AAB8-4544-A495-D0645413C9E3}" type="datetime1">
              <a:rPr lang="en-US" smtClean="0"/>
              <a:t>12/8/22</a:t>
            </a:fld>
            <a:endParaRPr lang="en-US"/>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03478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5" name="Rectangle 114">
            <a:extLst>
              <a:ext uri="{FF2B5EF4-FFF2-40B4-BE49-F238E27FC236}">
                <a16:creationId xmlns:a16="http://schemas.microsoft.com/office/drawing/2014/main" id="{A4798C7F-C8CA-4799-BF37-3AB4642CDB66}"/>
              </a:ext>
            </a:extLst>
          </p:cNvPr>
          <p:cNvSpPr/>
          <p:nvPr/>
        </p:nvSpPr>
        <p:spPr>
          <a:xfrm>
            <a:off x="0" y="0"/>
            <a:ext cx="12188952"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80" name="Group 79">
            <a:extLst>
              <a:ext uri="{FF2B5EF4-FFF2-40B4-BE49-F238E27FC236}">
                <a16:creationId xmlns:a16="http://schemas.microsoft.com/office/drawing/2014/main" id="{87F0794B-55D3-4D2D-BDE7-4688ED321E42}"/>
              </a:ext>
            </a:extLst>
          </p:cNvPr>
          <p:cNvGrpSpPr/>
          <p:nvPr/>
        </p:nvGrpSpPr>
        <p:grpSpPr>
          <a:xfrm>
            <a:off x="-11413" y="0"/>
            <a:ext cx="12214827" cy="6858000"/>
            <a:chOff x="-6214" y="-1"/>
            <a:chExt cx="12214827" cy="6858000"/>
          </a:xfrm>
        </p:grpSpPr>
        <p:cxnSp>
          <p:nvCxnSpPr>
            <p:cNvPr id="81" name="Straight Connector 80">
              <a:extLst>
                <a:ext uri="{FF2B5EF4-FFF2-40B4-BE49-F238E27FC236}">
                  <a16:creationId xmlns:a16="http://schemas.microsoft.com/office/drawing/2014/main" id="{BE4C795B-1813-4CC6-B03F-8DD130BEAABD}"/>
                </a:ext>
              </a:extLst>
            </p:cNvPr>
            <p:cNvCxnSpPr>
              <a:cxnSpLocks/>
            </p:cNvCxnSpPr>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0F4C04D-5CD8-446B-BE3D-257172E6E4CB}"/>
                </a:ext>
              </a:extLst>
            </p:cNvPr>
            <p:cNvCxnSpPr>
              <a:cxnSpLocks/>
            </p:cNvCxnSpPr>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DDC802E-606F-4F39-84B6-90DF0FE54461}"/>
                </a:ext>
              </a:extLst>
            </p:cNvPr>
            <p:cNvCxnSpPr>
              <a:cxnSpLocks/>
            </p:cNvCxnSpPr>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2C5B0C75-0136-4A39-9AB6-0F02C4527810}"/>
                </a:ext>
              </a:extLst>
            </p:cNvPr>
            <p:cNvCxnSpPr>
              <a:cxnSpLocks/>
            </p:cNvCxnSpPr>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5ED2B52-3D40-46DE-8B54-99A4071578D8}"/>
                </a:ext>
              </a:extLst>
            </p:cNvPr>
            <p:cNvCxnSpPr>
              <a:cxnSpLocks/>
            </p:cNvCxnSpPr>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8BCEC75-1B6B-45B2-8041-8D933FCF60F5}"/>
                </a:ext>
              </a:extLst>
            </p:cNvPr>
            <p:cNvCxnSpPr>
              <a:cxnSpLocks/>
            </p:cNvCxnSpPr>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A2FC789-056A-43CC-807E-4262CDC3E0F5}"/>
                </a:ext>
              </a:extLst>
            </p:cNvPr>
            <p:cNvCxnSpPr>
              <a:cxnSpLocks/>
            </p:cNvCxnSpPr>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8C32FD3-76B0-40E7-89F2-E9C523210AF4}"/>
                </a:ext>
              </a:extLst>
            </p:cNvPr>
            <p:cNvCxnSpPr>
              <a:cxnSpLocks/>
            </p:cNvCxnSpPr>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82E9447-8362-426C-840A-B6F2231F7BCC}"/>
                </a:ext>
              </a:extLst>
            </p:cNvPr>
            <p:cNvCxnSpPr>
              <a:cxnSpLocks/>
            </p:cNvCxnSpPr>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F141DC8-83CE-4C21-A5BA-E2FFF3D866EF}"/>
                </a:ext>
              </a:extLst>
            </p:cNvPr>
            <p:cNvCxnSpPr>
              <a:cxnSpLocks/>
            </p:cNvCxnSpPr>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512A697C-ECBC-40A9-AC69-BF96A34B91AF}"/>
                </a:ext>
              </a:extLst>
            </p:cNvPr>
            <p:cNvCxnSpPr>
              <a:cxnSpLocks/>
            </p:cNvCxnSpPr>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D2E988AF-5EFB-43D3-B93F-6E4F41A2C90B}"/>
                </a:ext>
              </a:extLst>
            </p:cNvPr>
            <p:cNvCxnSpPr>
              <a:cxnSpLocks/>
            </p:cNvCxnSpPr>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B312C1B-AAE2-4A6D-ACC7-ABAA75D42854}"/>
                </a:ext>
              </a:extLst>
            </p:cNvPr>
            <p:cNvCxnSpPr>
              <a:cxnSpLocks/>
            </p:cNvCxnSpPr>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57B96146-61DA-44D6-A9DF-6DB41FCF2D80}"/>
                </a:ext>
              </a:extLst>
            </p:cNvPr>
            <p:cNvCxnSpPr>
              <a:cxnSpLocks/>
            </p:cNvCxnSpPr>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6B33F93D-4439-46EE-97C4-9CECAAFDCF60}"/>
                </a:ext>
              </a:extLst>
            </p:cNvPr>
            <p:cNvCxnSpPr>
              <a:cxnSpLocks/>
            </p:cNvCxnSpPr>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5914B275-A3D7-4BA4-B8CB-E7657100F3AD}"/>
                </a:ext>
              </a:extLst>
            </p:cNvPr>
            <p:cNvCxnSpPr>
              <a:cxnSpLocks/>
            </p:cNvCxnSpPr>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D26EF3B-FBE7-4D57-8E01-553F50734A68}"/>
                </a:ext>
              </a:extLst>
            </p:cNvPr>
            <p:cNvCxnSpPr>
              <a:cxnSpLocks/>
            </p:cNvCxnSpPr>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CC1E671-BA54-4B31-9A2E-8F50BC57A260}"/>
                </a:ext>
              </a:extLst>
            </p:cNvPr>
            <p:cNvCxnSpPr>
              <a:cxnSpLocks/>
            </p:cNvCxnSpPr>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836A704-3624-4ABF-9A67-0F52C2F3EFBF}"/>
                </a:ext>
              </a:extLst>
            </p:cNvPr>
            <p:cNvCxnSpPr>
              <a:cxnSpLocks/>
            </p:cNvCxnSpPr>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FDC385D-BA34-481F-A991-A776E0B19301}"/>
                </a:ext>
              </a:extLst>
            </p:cNvPr>
            <p:cNvCxnSpPr>
              <a:cxnSpLocks/>
            </p:cNvCxnSpPr>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F1EF033A-D8FB-416B-AE51-4E098A27D68C}"/>
                </a:ext>
              </a:extLst>
            </p:cNvPr>
            <p:cNvCxnSpPr>
              <a:cxnSpLocks/>
            </p:cNvCxnSpPr>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17C17B48-F458-4E9B-9331-56FCDC5B6AB2}"/>
                </a:ext>
              </a:extLst>
            </p:cNvPr>
            <p:cNvCxnSpPr>
              <a:cxnSpLocks/>
            </p:cNvCxnSpPr>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7E44A4B-D453-46F0-A83D-AF0B33D5C59F}"/>
                </a:ext>
              </a:extLst>
            </p:cNvPr>
            <p:cNvCxnSpPr>
              <a:cxnSpLocks/>
            </p:cNvCxnSpPr>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346BEA9F-314B-440D-AE8D-21E1252EC5A0}"/>
                </a:ext>
              </a:extLst>
            </p:cNvPr>
            <p:cNvCxnSpPr>
              <a:cxnSpLocks/>
            </p:cNvCxnSpPr>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F15EAFD0-4869-4612-ACDE-ABC703104E88}"/>
                </a:ext>
              </a:extLst>
            </p:cNvPr>
            <p:cNvCxnSpPr>
              <a:cxnSpLocks/>
            </p:cNvCxnSpPr>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0F26706-7F23-4FF0-9CAF-F3C4F47C119D}"/>
                </a:ext>
              </a:extLst>
            </p:cNvPr>
            <p:cNvCxnSpPr>
              <a:cxnSpLocks/>
            </p:cNvCxnSpPr>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C0195A72-345A-4E88-8D71-14DB3D1B607D}"/>
                </a:ext>
              </a:extLst>
            </p:cNvPr>
            <p:cNvCxnSpPr>
              <a:cxnSpLocks/>
            </p:cNvCxnSpPr>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0DBF51A6-A3BC-49FE-BB01-E8992811774E}"/>
                </a:ext>
              </a:extLst>
            </p:cNvPr>
            <p:cNvCxnSpPr>
              <a:cxnSpLocks/>
            </p:cNvCxnSpPr>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A78DF911-744C-419B-83DC-39F270BBF41F}"/>
                </a:ext>
              </a:extLst>
            </p:cNvPr>
            <p:cNvCxnSpPr>
              <a:cxnSpLocks/>
            </p:cNvCxnSpPr>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49" name="Freeform: Shape 148">
            <a:extLst>
              <a:ext uri="{FF2B5EF4-FFF2-40B4-BE49-F238E27FC236}">
                <a16:creationId xmlns:a16="http://schemas.microsoft.com/office/drawing/2014/main" id="{216BB147-20D5-4D93-BDA5-1BC614D6A4B2}"/>
              </a:ext>
            </a:extLst>
          </p:cNvPr>
          <p:cNvSpPr/>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457200" y="365125"/>
            <a:ext cx="10722932"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457200" y="1825625"/>
            <a:ext cx="10722932"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457200" y="6324600"/>
            <a:ext cx="2560220" cy="365125"/>
          </a:xfrm>
          <a:prstGeom prst="rect">
            <a:avLst/>
          </a:prstGeom>
        </p:spPr>
        <p:txBody>
          <a:bodyPr vert="horz" lIns="91440" tIns="45720" rIns="91440" bIns="45720" rtlCol="0" anchor="ctr"/>
          <a:lstStyle>
            <a:lvl1pPr algn="l">
              <a:defRPr sz="900" cap="all" spc="150" baseline="0">
                <a:solidFill>
                  <a:srgbClr val="FFFFFF"/>
                </a:solidFill>
              </a:defRPr>
            </a:lvl1pPr>
          </a:lstStyle>
          <a:p>
            <a:fld id="{193BAB95-8DA7-460B-B00A-7037C8394FB0}" type="datetime1">
              <a:rPr lang="en-US" smtClean="0"/>
              <a:pPr/>
              <a:t>12/8/22</a:t>
            </a:fld>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200861" y="6319838"/>
            <a:ext cx="3982781" cy="365125"/>
          </a:xfrm>
          <a:prstGeom prst="rect">
            <a:avLst/>
          </a:prstGeom>
        </p:spPr>
        <p:txBody>
          <a:bodyPr vert="horz" lIns="91440" tIns="45720" rIns="91440" bIns="45720" rtlCol="0" anchor="ctr"/>
          <a:lstStyle>
            <a:lvl1pPr algn="ctr">
              <a:defRPr sz="900" cap="all" spc="150" baseline="0">
                <a:solidFill>
                  <a:srgbClr val="FFFFFF"/>
                </a:solidFill>
              </a:defRPr>
            </a:lvl1pPr>
          </a:lstStyle>
          <a:p>
            <a:r>
              <a:rPr lang="en-US"/>
              <a:t>Sample Footer Text</a:t>
            </a:r>
            <a:endParaRPr lang="en-US" dirty="0">
              <a:solidFill>
                <a:srgbClr val="FFFFFF"/>
              </a:solidFill>
            </a:endParaRP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11190806" y="6324600"/>
            <a:ext cx="799078" cy="365125"/>
          </a:xfrm>
          <a:prstGeom prst="rect">
            <a:avLst/>
          </a:prstGeom>
        </p:spPr>
        <p:txBody>
          <a:bodyPr vert="horz" lIns="91440" tIns="45720" rIns="91440" bIns="45720" rtlCol="0" anchor="ctr"/>
          <a:lstStyle>
            <a:lvl1pPr algn="ctr">
              <a:defRPr sz="900" cap="all" spc="150" baseline="0">
                <a:solidFill>
                  <a:srgbClr val="FFFFFF"/>
                </a:solidFill>
              </a:defRPr>
            </a:lvl1pPr>
          </a:lstStyle>
          <a:p>
            <a:fld id="{11A71338-8BA2-4C79-A6C5-5A8E30081D0C}" type="slidenum">
              <a:rPr lang="en-US" smtClean="0"/>
              <a:pPr/>
              <a:t>‹#›</a:t>
            </a:fld>
            <a:endParaRPr lang="en-US" dirty="0"/>
          </a:p>
        </p:txBody>
      </p:sp>
      <p:sp>
        <p:nvSpPr>
          <p:cNvPr id="77" name="Freeform: Shape 76">
            <a:extLst>
              <a:ext uri="{FF2B5EF4-FFF2-40B4-BE49-F238E27FC236}">
                <a16:creationId xmlns:a16="http://schemas.microsoft.com/office/drawing/2014/main" id="{0A253F60-DE40-4508-A37A-61331DF1DD5D}"/>
              </a:ext>
            </a:extLst>
          </p:cNvPr>
          <p:cNvSpPr/>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Tree>
    <p:extLst>
      <p:ext uri="{BB962C8B-B14F-4D97-AF65-F5344CB8AC3E}">
        <p14:creationId xmlns:p14="http://schemas.microsoft.com/office/powerpoint/2010/main" val="1969306510"/>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hf sldNum="0" hdr="0" ftr="0" dt="0"/>
  <p:txStyles>
    <p:titleStyle>
      <a:lvl1pPr algn="l" defTabSz="914400" rtl="0" eaLnBrk="1" latinLnBrk="0" hangingPunct="1">
        <a:lnSpc>
          <a:spcPct val="90000"/>
        </a:lnSpc>
        <a:spcBef>
          <a:spcPct val="0"/>
        </a:spcBef>
        <a:buNone/>
        <a:defRPr sz="4400" kern="1200">
          <a:solidFill>
            <a:srgbClr val="FFFFFF"/>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bg1"/>
        </a:buClr>
        <a:buSzPct val="75000"/>
        <a:buFont typeface="Arial" panose="020B0604020202020204" pitchFamily="34" charset="0"/>
        <a:buChar char="•"/>
        <a:defRPr sz="2800" kern="1200">
          <a:solidFill>
            <a:srgbClr val="FFFFFF"/>
          </a:solidFill>
          <a:latin typeface="+mn-lt"/>
          <a:ea typeface="+mn-ea"/>
          <a:cs typeface="+mn-cs"/>
        </a:defRPr>
      </a:lvl1pPr>
      <a:lvl2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400" kern="1200">
          <a:solidFill>
            <a:srgbClr val="FFFFFF"/>
          </a:solidFill>
          <a:latin typeface="+mn-lt"/>
          <a:ea typeface="+mn-ea"/>
          <a:cs typeface="+mn-cs"/>
        </a:defRPr>
      </a:lvl2pPr>
      <a:lvl3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000" kern="1200">
          <a:solidFill>
            <a:srgbClr val="FFFFFF"/>
          </a:solidFill>
          <a:latin typeface="+mn-lt"/>
          <a:ea typeface="+mn-ea"/>
          <a:cs typeface="+mn-cs"/>
        </a:defRPr>
      </a:lvl3pPr>
      <a:lvl4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4pPr>
      <a:lvl5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3" name="Rectangle 252">
            <a:extLst>
              <a:ext uri="{FF2B5EF4-FFF2-40B4-BE49-F238E27FC236}">
                <a16:creationId xmlns:a16="http://schemas.microsoft.com/office/drawing/2014/main" id="{A4798C7F-C8CA-4799-BF37-3AB4642CD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7162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255" name="Group 254">
            <a:extLst>
              <a:ext uri="{FF2B5EF4-FFF2-40B4-BE49-F238E27FC236}">
                <a16:creationId xmlns:a16="http://schemas.microsoft.com/office/drawing/2014/main" id="{87F0794B-55D3-4D2D-BDE7-4688ED321E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256" name="Straight Connector 255">
              <a:extLst>
                <a:ext uri="{FF2B5EF4-FFF2-40B4-BE49-F238E27FC236}">
                  <a16:creationId xmlns:a16="http://schemas.microsoft.com/office/drawing/2014/main" id="{BE4C795B-1813-4CC6-B03F-8DD130BEAA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E0F4C04D-5CD8-446B-BE3D-257172E6E4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FDDC802E-606F-4F39-84B6-90DF0FE54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2C5B0C75-0136-4A39-9AB6-0F02C4527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C5ED2B52-3D40-46DE-8B54-99A4071578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18BCEC75-1B6B-45B2-8041-8D933FCF6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6A2FC789-056A-43CC-807E-4262CDC3E0F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48C32FD3-76B0-40E7-89F2-E9C523210A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B82E9447-8362-426C-840A-B6F2231F7B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2F141DC8-83CE-4C21-A5BA-E2FFF3D866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512A697C-ECBC-40A9-AC69-BF96A34B91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D2E988AF-5EFB-43D3-B93F-6E4F41A2C9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6B312C1B-AAE2-4A6D-ACC7-ABAA75D428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57B96146-61DA-44D6-A9DF-6DB41FCF2D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6B33F93D-4439-46EE-97C4-9CECAAFDCF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5914B275-A3D7-4BA4-B8CB-E7657100F3A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id="{BD26EF3B-FBE7-4D57-8E01-553F50734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id="{6CC1E671-BA54-4B31-9A2E-8F50BC57A2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A836A704-3624-4ABF-9A67-0F52C2F3E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5FDC385D-BA34-481F-A991-A776E0B193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id="{F1EF033A-D8FB-416B-AE51-4E098A27D6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17C17B48-F458-4E9B-9331-56FCDC5B6A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07E44A4B-D453-46F0-A83D-AF0B33D5C5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346BEA9F-314B-440D-AE8D-21E1252EC5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a:extLst>
                <a:ext uri="{FF2B5EF4-FFF2-40B4-BE49-F238E27FC236}">
                  <a16:creationId xmlns:a16="http://schemas.microsoft.com/office/drawing/2014/main" id="{F15EAFD0-4869-4612-ACDE-ABC703104E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A0F26706-7F23-4FF0-9CAF-F3C4F47C11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id="{C0195A72-345A-4E88-8D71-14DB3D1B60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0DBF51A6-A3BC-49FE-BB01-E8992811774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A78DF911-744C-419B-83DC-39F270BBF4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86" name="Freeform: Shape 285">
            <a:extLst>
              <a:ext uri="{FF2B5EF4-FFF2-40B4-BE49-F238E27FC236}">
                <a16:creationId xmlns:a16="http://schemas.microsoft.com/office/drawing/2014/main" id="{216BB147-20D5-4D93-BDA5-1BC614D6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4" y="5014716"/>
            <a:ext cx="2800124" cy="1843284"/>
          </a:xfrm>
          <a:custGeom>
            <a:avLst/>
            <a:gdLst>
              <a:gd name="connsiteX0" fmla="*/ 375358 w 2800124"/>
              <a:gd name="connsiteY0" fmla="*/ 0 h 1843284"/>
              <a:gd name="connsiteX1" fmla="*/ 2781298 w 2800124"/>
              <a:gd name="connsiteY1" fmla="*/ 1770066 h 1843284"/>
              <a:gd name="connsiteX2" fmla="*/ 2800124 w 2800124"/>
              <a:gd name="connsiteY2" fmla="*/ 1843284 h 1843284"/>
              <a:gd name="connsiteX3" fmla="*/ 1987869 w 2800124"/>
              <a:gd name="connsiteY3" fmla="*/ 1843284 h 1843284"/>
              <a:gd name="connsiteX4" fmla="*/ 1986195 w 2800124"/>
              <a:gd name="connsiteY4" fmla="*/ 1838711 h 1843284"/>
              <a:gd name="connsiteX5" fmla="*/ 375357 w 2800124"/>
              <a:gd name="connsiteY5" fmla="*/ 770976 h 1843284"/>
              <a:gd name="connsiteX6" fmla="*/ 23030 w 2800124"/>
              <a:gd name="connsiteY6" fmla="*/ 806494 h 1843284"/>
              <a:gd name="connsiteX7" fmla="*/ 0 w 2800124"/>
              <a:gd name="connsiteY7" fmla="*/ 812415 h 1843284"/>
              <a:gd name="connsiteX8" fmla="*/ 0 w 2800124"/>
              <a:gd name="connsiteY8" fmla="*/ 30983 h 1843284"/>
              <a:gd name="connsiteX9" fmla="*/ 117785 w 2800124"/>
              <a:gd name="connsiteY9" fmla="*/ 13007 h 1843284"/>
              <a:gd name="connsiteX10" fmla="*/ 375358 w 2800124"/>
              <a:gd name="connsiteY10" fmla="*/ 0 h 18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00124" h="1843284">
                <a:moveTo>
                  <a:pt x="375358" y="0"/>
                </a:moveTo>
                <a:cubicBezTo>
                  <a:pt x="1505802" y="0"/>
                  <a:pt x="2462339" y="744579"/>
                  <a:pt x="2781298" y="1770066"/>
                </a:cubicBezTo>
                <a:lnTo>
                  <a:pt x="2800124" y="1843284"/>
                </a:lnTo>
                <a:lnTo>
                  <a:pt x="1987869" y="1843284"/>
                </a:lnTo>
                <a:lnTo>
                  <a:pt x="1986195" y="1838711"/>
                </a:lnTo>
                <a:cubicBezTo>
                  <a:pt x="1720801" y="1211248"/>
                  <a:pt x="1099494" y="770976"/>
                  <a:pt x="375357" y="770976"/>
                </a:cubicBezTo>
                <a:cubicBezTo>
                  <a:pt x="254668" y="770976"/>
                  <a:pt x="136835" y="783206"/>
                  <a:pt x="23030" y="806494"/>
                </a:cubicBezTo>
                <a:lnTo>
                  <a:pt x="0" y="812415"/>
                </a:lnTo>
                <a:lnTo>
                  <a:pt x="0" y="30983"/>
                </a:lnTo>
                <a:lnTo>
                  <a:pt x="117785" y="13007"/>
                </a:lnTo>
                <a:cubicBezTo>
                  <a:pt x="202473" y="4406"/>
                  <a:pt x="288401" y="0"/>
                  <a:pt x="375358" y="0"/>
                </a:cubicBezTo>
                <a:close/>
              </a:path>
            </a:pathLst>
          </a:custGeom>
          <a:solidFill>
            <a:schemeClr val="accent5">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88" name="Freeform: Shape 287">
            <a:extLst>
              <a:ext uri="{FF2B5EF4-FFF2-40B4-BE49-F238E27FC236}">
                <a16:creationId xmlns:a16="http://schemas.microsoft.com/office/drawing/2014/main" id="{0A253F60-DE40-4508-A37A-61331DF1D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90" name="Freeform: Shape 289">
            <a:extLst>
              <a:ext uri="{FF2B5EF4-FFF2-40B4-BE49-F238E27FC236}">
                <a16:creationId xmlns:a16="http://schemas.microsoft.com/office/drawing/2014/main" id="{9A0D6220-3DFE-4182-9152-9135493A6B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9728" y="0"/>
            <a:ext cx="4209224" cy="1650549"/>
          </a:xfrm>
          <a:custGeom>
            <a:avLst/>
            <a:gdLst>
              <a:gd name="connsiteX0" fmla="*/ 0 w 4209224"/>
              <a:gd name="connsiteY0" fmla="*/ 0 h 1650549"/>
              <a:gd name="connsiteX1" fmla="*/ 846445 w 4209224"/>
              <a:gd name="connsiteY1" fmla="*/ 0 h 1650549"/>
              <a:gd name="connsiteX2" fmla="*/ 912542 w 4209224"/>
              <a:gd name="connsiteY2" fmla="*/ 108799 h 1650549"/>
              <a:gd name="connsiteX3" fmla="*/ 2362195 w 4209224"/>
              <a:gd name="connsiteY3" fmla="*/ 879573 h 1650549"/>
              <a:gd name="connsiteX4" fmla="*/ 3811848 w 4209224"/>
              <a:gd name="connsiteY4" fmla="*/ 108799 h 1650549"/>
              <a:gd name="connsiteX5" fmla="*/ 3877945 w 4209224"/>
              <a:gd name="connsiteY5" fmla="*/ 0 h 1650549"/>
              <a:gd name="connsiteX6" fmla="*/ 4209224 w 4209224"/>
              <a:gd name="connsiteY6" fmla="*/ 0 h 1650549"/>
              <a:gd name="connsiteX7" fmla="*/ 4209224 w 4209224"/>
              <a:gd name="connsiteY7" fmla="*/ 840421 h 1650549"/>
              <a:gd name="connsiteX8" fmla="*/ 4143538 w 4209224"/>
              <a:gd name="connsiteY8" fmla="*/ 912693 h 1650549"/>
              <a:gd name="connsiteX9" fmla="*/ 2362196 w 4209224"/>
              <a:gd name="connsiteY9" fmla="*/ 1650549 h 1650549"/>
              <a:gd name="connsiteX10" fmla="*/ 40969 w 4209224"/>
              <a:gd name="connsiteY10" fmla="*/ 111937 h 165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9224" h="1650549">
                <a:moveTo>
                  <a:pt x="0" y="0"/>
                </a:moveTo>
                <a:lnTo>
                  <a:pt x="846445" y="0"/>
                </a:lnTo>
                <a:lnTo>
                  <a:pt x="912542" y="108799"/>
                </a:lnTo>
                <a:cubicBezTo>
                  <a:pt x="1226710" y="573829"/>
                  <a:pt x="1758748" y="879573"/>
                  <a:pt x="2362195" y="879573"/>
                </a:cubicBezTo>
                <a:cubicBezTo>
                  <a:pt x="2965642" y="879573"/>
                  <a:pt x="3497680" y="573829"/>
                  <a:pt x="3811848" y="108799"/>
                </a:cubicBezTo>
                <a:lnTo>
                  <a:pt x="3877945" y="0"/>
                </a:lnTo>
                <a:lnTo>
                  <a:pt x="4209224" y="0"/>
                </a:lnTo>
                <a:lnTo>
                  <a:pt x="4209224" y="840421"/>
                </a:lnTo>
                <a:lnTo>
                  <a:pt x="4143538" y="912693"/>
                </a:lnTo>
                <a:cubicBezTo>
                  <a:pt x="3687653" y="1368578"/>
                  <a:pt x="3057854" y="1650549"/>
                  <a:pt x="2362196" y="1650549"/>
                </a:cubicBezTo>
                <a:cubicBezTo>
                  <a:pt x="1318710" y="1650549"/>
                  <a:pt x="423404" y="1016115"/>
                  <a:pt x="40969" y="111937"/>
                </a:cubicBezTo>
                <a:close/>
              </a:path>
            </a:pathLst>
          </a:custGeom>
          <a:solidFill>
            <a:schemeClr val="accent5">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grpSp>
        <p:nvGrpSpPr>
          <p:cNvPr id="292" name="Group 291">
            <a:extLst>
              <a:ext uri="{FF2B5EF4-FFF2-40B4-BE49-F238E27FC236}">
                <a16:creationId xmlns:a16="http://schemas.microsoft.com/office/drawing/2014/main" id="{44C729BC-90F1-4823-A305-F6F124E93A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293" name="Straight Connector 292">
              <a:extLst>
                <a:ext uri="{FF2B5EF4-FFF2-40B4-BE49-F238E27FC236}">
                  <a16:creationId xmlns:a16="http://schemas.microsoft.com/office/drawing/2014/main" id="{640014BD-8822-4EFD-B887-1E95DBBB42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1E9445DF-509C-4993-834C-4A95C90E30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FDCB110E-203A-4D63-810B-7AB453AB9B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id="{F264073E-6737-44FE-BC04-BFEE371334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6DA24A7E-F63B-4B87-ABA5-BDD8F8F65F7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9CC2C5D2-CEDF-4390-A89D-71DBD7C377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8956D0DF-B8DD-44AB-A831-329B2973EE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id="{7AB17CF4-098C-43B0-A0E0-235CEB55FB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D3CA7C27-06AF-4DB3-A3B2-F81C41D52B5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8BD2BB17-7774-4215-872F-9CF37633BB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22E1C172-AA18-42F1-B952-4791B50351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C9D5EBAC-D904-4410-A575-1A2B810D88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8B38425E-0189-47B9-9F42-67DC5386E3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E6584C8E-A8AC-49AB-8E5B-337E14D4F8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E8FCDC21-75B9-4F36-AEB4-186CDD994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79AAC1FD-FBB6-4E21-A267-E4B9029BB47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id="{20FDEAF3-AB6A-41DF-BF11-24512081800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id="{29F9892F-F26B-4C6F-A949-097D3EBC77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FCCA59EA-5156-402B-82A4-AAE14B2D9A0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id="{31E175D8-17F1-46B8-807F-89A75CD4D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5AE169C4-F6B2-44D0-A73C-88C304E8A3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id="{2CE19136-3F8D-4350-A424-8241923BCD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CF937350-E379-4C45-BC56-20808BBED3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FE4F6988-3981-46A0-B744-EE972197D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id="{EDB419A9-FCB9-4B39-8D9E-91CC0B8E77A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id="{7D6861DB-43A8-4624-9ECC-5A96BE3AF1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4AFBD701-C20E-441D-8596-4BBBF49556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73C41C88-00F9-45AF-8D64-37BA70969B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E6420BDA-21B9-4B17-A82E-A9EB28138A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20000"/>
                </a:scheme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323" name="Rectangle 322">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25" name="Rectangle 324">
            <a:extLst>
              <a:ext uri="{FF2B5EF4-FFF2-40B4-BE49-F238E27FC236}">
                <a16:creationId xmlns:a16="http://schemas.microsoft.com/office/drawing/2014/main" id="{5839FC30-63C9-4643-98EF-7B1C31BE3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27" name="Right Triangle 326">
            <a:extLst>
              <a:ext uri="{FF2B5EF4-FFF2-40B4-BE49-F238E27FC236}">
                <a16:creationId xmlns:a16="http://schemas.microsoft.com/office/drawing/2014/main" id="{2B76B338-5C91-48AF-BFFC-93C8AAD6D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63303" y="4358020"/>
            <a:ext cx="568289" cy="568289"/>
          </a:xfrm>
          <a:prstGeom prst="rtTriangl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Freeform: Shape 328">
            <a:extLst>
              <a:ext uri="{FF2B5EF4-FFF2-40B4-BE49-F238E27FC236}">
                <a16:creationId xmlns:a16="http://schemas.microsoft.com/office/drawing/2014/main" id="{07FE80B3-9970-48B3-8883-81ED2FE4A3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007832" y="4676762"/>
            <a:ext cx="2222198" cy="2133710"/>
          </a:xfrm>
          <a:custGeom>
            <a:avLst/>
            <a:gdLst>
              <a:gd name="connsiteX0" fmla="*/ 0 w 2222198"/>
              <a:gd name="connsiteY0" fmla="*/ 0 h 2133710"/>
              <a:gd name="connsiteX1" fmla="*/ 44227 w 2222198"/>
              <a:gd name="connsiteY1" fmla="*/ 2234 h 2133710"/>
              <a:gd name="connsiteX2" fmla="*/ 2193454 w 2222198"/>
              <a:gd name="connsiteY2" fmla="*/ 1945372 h 2133710"/>
              <a:gd name="connsiteX3" fmla="*/ 2222198 w 2222198"/>
              <a:gd name="connsiteY3" fmla="*/ 2133710 h 2133710"/>
              <a:gd name="connsiteX4" fmla="*/ 1394653 w 2222198"/>
              <a:gd name="connsiteY4" fmla="*/ 2133710 h 2133710"/>
              <a:gd name="connsiteX5" fmla="*/ 1391100 w 2222198"/>
              <a:gd name="connsiteY5" fmla="*/ 2110427 h 2133710"/>
              <a:gd name="connsiteX6" fmla="*/ 122376 w 2222198"/>
              <a:gd name="connsiteY6" fmla="*/ 841704 h 2133710"/>
              <a:gd name="connsiteX7" fmla="*/ 0 w 2222198"/>
              <a:gd name="connsiteY7" fmla="*/ 823027 h 213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22198" h="2133710">
                <a:moveTo>
                  <a:pt x="0" y="0"/>
                </a:moveTo>
                <a:lnTo>
                  <a:pt x="44227" y="2234"/>
                </a:lnTo>
                <a:cubicBezTo>
                  <a:pt x="1114682" y="110944"/>
                  <a:pt x="1981368" y="908934"/>
                  <a:pt x="2193454" y="1945372"/>
                </a:cubicBezTo>
                <a:lnTo>
                  <a:pt x="2222198" y="2133710"/>
                </a:lnTo>
                <a:lnTo>
                  <a:pt x="1394653" y="2133710"/>
                </a:lnTo>
                <a:lnTo>
                  <a:pt x="1391100" y="2110427"/>
                </a:lnTo>
                <a:cubicBezTo>
                  <a:pt x="1260786" y="1473602"/>
                  <a:pt x="759202" y="972017"/>
                  <a:pt x="122376" y="841704"/>
                </a:cubicBezTo>
                <a:lnTo>
                  <a:pt x="0" y="823027"/>
                </a:lnTo>
                <a:close/>
              </a:path>
            </a:pathLst>
          </a:cu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331" name="Group 330">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332" name="Straight Connector 331">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51486DED-F984-6976-ED75-3A6839F74D71}"/>
              </a:ext>
            </a:extLst>
          </p:cNvPr>
          <p:cNvSpPr>
            <a:spLocks noGrp="1"/>
          </p:cNvSpPr>
          <p:nvPr>
            <p:ph type="ctrTitle"/>
          </p:nvPr>
        </p:nvSpPr>
        <p:spPr>
          <a:xfrm>
            <a:off x="457199" y="3525808"/>
            <a:ext cx="6548127" cy="2141612"/>
          </a:xfrm>
        </p:spPr>
        <p:txBody>
          <a:bodyPr vert="horz" lIns="91440" tIns="45720" rIns="91440" bIns="45720" rtlCol="0" anchor="ctr">
            <a:normAutofit/>
          </a:bodyPr>
          <a:lstStyle/>
          <a:p>
            <a:r>
              <a:rPr lang="en-US" sz="4400" dirty="0">
                <a:solidFill>
                  <a:schemeClr val="tx2"/>
                </a:solidFill>
                <a:latin typeface="Arial" panose="020B0604020202020204" pitchFamily="34" charset="0"/>
                <a:cs typeface="Arial" panose="020B0604020202020204" pitchFamily="34" charset="0"/>
              </a:rPr>
              <a:t>Speech-to-Text Analysis</a:t>
            </a:r>
            <a:br>
              <a:rPr lang="en-US" sz="4400" dirty="0">
                <a:solidFill>
                  <a:schemeClr val="tx2"/>
                </a:solidFill>
                <a:latin typeface="Arial" panose="020B0604020202020204" pitchFamily="34" charset="0"/>
                <a:cs typeface="Arial" panose="020B0604020202020204" pitchFamily="34" charset="0"/>
              </a:rPr>
            </a:br>
            <a:br>
              <a:rPr lang="en-US" sz="4400" dirty="0">
                <a:solidFill>
                  <a:schemeClr val="tx2"/>
                </a:solidFill>
                <a:latin typeface="Arial" panose="020B0604020202020204" pitchFamily="34" charset="0"/>
                <a:cs typeface="Arial" panose="020B0604020202020204" pitchFamily="34" charset="0"/>
              </a:rPr>
            </a:br>
            <a:r>
              <a:rPr lang="en-US" sz="1800" dirty="0">
                <a:solidFill>
                  <a:schemeClr val="tx2"/>
                </a:solidFill>
                <a:latin typeface="Arial" panose="020B0604020202020204" pitchFamily="34" charset="0"/>
                <a:cs typeface="Arial" panose="020B0604020202020204" pitchFamily="34" charset="0"/>
              </a:rPr>
              <a:t>Under the guidance of</a:t>
            </a:r>
            <a:br>
              <a:rPr lang="en-US" sz="1800" dirty="0">
                <a:solidFill>
                  <a:schemeClr val="tx2"/>
                </a:solidFill>
                <a:latin typeface="Arial" panose="020B0604020202020204" pitchFamily="34" charset="0"/>
                <a:cs typeface="Arial" panose="020B0604020202020204" pitchFamily="34" charset="0"/>
              </a:rPr>
            </a:br>
            <a:r>
              <a:rPr lang="en-US" sz="1800" dirty="0">
                <a:solidFill>
                  <a:schemeClr val="tx2"/>
                </a:solidFill>
                <a:latin typeface="Arial" panose="020B0604020202020204" pitchFamily="34" charset="0"/>
                <a:cs typeface="Arial" panose="020B0604020202020204" pitchFamily="34" charset="0"/>
              </a:rPr>
              <a:t>Prof. Tony Diana</a:t>
            </a:r>
            <a:endParaRPr lang="en-US" sz="4400" dirty="0">
              <a:solidFill>
                <a:schemeClr val="tx2"/>
              </a:solidFill>
              <a:latin typeface="Arial" panose="020B0604020202020204" pitchFamily="34" charset="0"/>
              <a:cs typeface="Arial" panose="020B0604020202020204" pitchFamily="34" charset="0"/>
            </a:endParaRPr>
          </a:p>
        </p:txBody>
      </p:sp>
      <p:pic>
        <p:nvPicPr>
          <p:cNvPr id="54" name="Picture 3">
            <a:extLst>
              <a:ext uri="{FF2B5EF4-FFF2-40B4-BE49-F238E27FC236}">
                <a16:creationId xmlns:a16="http://schemas.microsoft.com/office/drawing/2014/main" id="{8C8E3742-E438-9961-F6EE-15F15D2CB2DD}"/>
              </a:ext>
            </a:extLst>
          </p:cNvPr>
          <p:cNvPicPr>
            <a:picLocks noChangeAspect="1"/>
          </p:cNvPicPr>
          <p:nvPr/>
        </p:nvPicPr>
        <p:blipFill rotWithShape="1">
          <a:blip r:embed="rId2"/>
          <a:srcRect t="29364" b="41858"/>
          <a:stretch/>
        </p:blipFill>
        <p:spPr>
          <a:xfrm>
            <a:off x="-6214" y="2018"/>
            <a:ext cx="12214825" cy="3383384"/>
          </a:xfrm>
          <a:custGeom>
            <a:avLst/>
            <a:gdLst/>
            <a:ahLst/>
            <a:cxnLst/>
            <a:rect l="l" t="t" r="r" b="b"/>
            <a:pathLst>
              <a:path w="12214825" h="3383384">
                <a:moveTo>
                  <a:pt x="12213819" y="0"/>
                </a:moveTo>
                <a:cubicBezTo>
                  <a:pt x="12213819" y="29107"/>
                  <a:pt x="12214067" y="89770"/>
                  <a:pt x="12214502" y="174101"/>
                </a:cubicBezTo>
                <a:lnTo>
                  <a:pt x="12214825" y="234681"/>
                </a:lnTo>
                <a:lnTo>
                  <a:pt x="12214825" y="2718323"/>
                </a:lnTo>
                <a:lnTo>
                  <a:pt x="11377417" y="2725712"/>
                </a:lnTo>
                <a:cubicBezTo>
                  <a:pt x="7318291" y="2799276"/>
                  <a:pt x="6189525" y="3387660"/>
                  <a:pt x="3246747" y="3383361"/>
                </a:cubicBezTo>
                <a:cubicBezTo>
                  <a:pt x="2493396" y="3382260"/>
                  <a:pt x="1619330" y="3339570"/>
                  <a:pt x="544071" y="3235389"/>
                </a:cubicBezTo>
                <a:lnTo>
                  <a:pt x="19466" y="3181198"/>
                </a:lnTo>
                <a:cubicBezTo>
                  <a:pt x="22117" y="2650999"/>
                  <a:pt x="12840" y="2122787"/>
                  <a:pt x="3563" y="1594575"/>
                </a:cubicBezTo>
                <a:lnTo>
                  <a:pt x="0" y="1239098"/>
                </a:lnTo>
                <a:lnTo>
                  <a:pt x="0" y="7944"/>
                </a:lnTo>
                <a:close/>
              </a:path>
            </a:pathLst>
          </a:custGeom>
        </p:spPr>
      </p:pic>
      <p:sp>
        <p:nvSpPr>
          <p:cNvPr id="3" name="Subtitle 2">
            <a:extLst>
              <a:ext uri="{FF2B5EF4-FFF2-40B4-BE49-F238E27FC236}">
                <a16:creationId xmlns:a16="http://schemas.microsoft.com/office/drawing/2014/main" id="{D486193B-377F-F75A-C1F2-D24FD806F2D1}"/>
              </a:ext>
            </a:extLst>
          </p:cNvPr>
          <p:cNvSpPr>
            <a:spLocks noGrp="1"/>
          </p:cNvSpPr>
          <p:nvPr>
            <p:ph type="subTitle" idx="1"/>
          </p:nvPr>
        </p:nvSpPr>
        <p:spPr>
          <a:xfrm>
            <a:off x="7211421" y="3525807"/>
            <a:ext cx="4788050" cy="2722593"/>
          </a:xfrm>
        </p:spPr>
        <p:txBody>
          <a:bodyPr vert="horz" lIns="91440" tIns="45720" rIns="91440" bIns="45720" rtlCol="0" anchor="ctr">
            <a:normAutofit/>
          </a:bodyPr>
          <a:lstStyle/>
          <a:p>
            <a:pPr marL="228600" indent="-228600" algn="l">
              <a:buFont typeface="+mj-lt"/>
              <a:buAutoNum type="arabicPeriod"/>
            </a:pPr>
            <a:r>
              <a:rPr lang="en-US" sz="1800" dirty="0">
                <a:solidFill>
                  <a:schemeClr val="tx2"/>
                </a:solidFill>
                <a:latin typeface="Arial" panose="020B0604020202020204" pitchFamily="34" charset="0"/>
                <a:cs typeface="Arial" panose="020B0604020202020204" pitchFamily="34" charset="0"/>
              </a:rPr>
              <a:t>By:</a:t>
            </a:r>
          </a:p>
          <a:p>
            <a:pPr marL="228600" indent="-228600" algn="l">
              <a:buFont typeface="+mj-lt"/>
              <a:buAutoNum type="arabicPeriod"/>
            </a:pPr>
            <a:r>
              <a:rPr lang="en-US" sz="1800" b="1" dirty="0">
                <a:solidFill>
                  <a:schemeClr val="tx2"/>
                </a:solidFill>
                <a:effectLst/>
                <a:latin typeface="Arial" panose="020B0604020202020204" pitchFamily="34" charset="0"/>
                <a:cs typeface="Arial" panose="020B0604020202020204" pitchFamily="34" charset="0"/>
              </a:rPr>
              <a:t>Krishna Sai Biradar </a:t>
            </a:r>
          </a:p>
          <a:p>
            <a:pPr marL="228600" indent="-228600" algn="l">
              <a:buFont typeface="+mj-lt"/>
              <a:buAutoNum type="arabicPeriod"/>
            </a:pPr>
            <a:r>
              <a:rPr lang="en-US" sz="1800" b="1" dirty="0">
                <a:solidFill>
                  <a:schemeClr val="tx2"/>
                </a:solidFill>
                <a:effectLst/>
                <a:latin typeface="Arial" panose="020B0604020202020204" pitchFamily="34" charset="0"/>
                <a:cs typeface="Arial" panose="020B0604020202020204" pitchFamily="34" charset="0"/>
              </a:rPr>
              <a:t>Sasidhar Guthi</a:t>
            </a:r>
            <a:endParaRPr lang="en-US" sz="1800" b="1" dirty="0">
              <a:solidFill>
                <a:schemeClr val="tx2"/>
              </a:solidFill>
              <a:latin typeface="Arial" panose="020B0604020202020204" pitchFamily="34" charset="0"/>
              <a:cs typeface="Arial" panose="020B0604020202020204" pitchFamily="34" charset="0"/>
            </a:endParaRPr>
          </a:p>
          <a:p>
            <a:pPr marL="228600" indent="-228600" algn="l">
              <a:buFont typeface="+mj-lt"/>
              <a:buAutoNum type="arabicPeriod"/>
            </a:pPr>
            <a:r>
              <a:rPr lang="en-US" sz="1800" b="1" dirty="0">
                <a:solidFill>
                  <a:schemeClr val="tx2"/>
                </a:solidFill>
                <a:effectLst/>
                <a:latin typeface="Arial" panose="020B0604020202020204" pitchFamily="34" charset="0"/>
                <a:cs typeface="Arial" panose="020B0604020202020204" pitchFamily="34" charset="0"/>
              </a:rPr>
              <a:t>Suresh Ganta</a:t>
            </a:r>
            <a:endParaRPr lang="en-US" sz="1800" b="1" dirty="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370942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Freeform: Shape 53">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56" name="Right Triangle 5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8016BF64-EDB2-68E2-0F0E-0ACCD75642C2}"/>
              </a:ext>
            </a:extLst>
          </p:cNvPr>
          <p:cNvSpPr>
            <a:spLocks noGrp="1"/>
          </p:cNvSpPr>
          <p:nvPr>
            <p:ph type="title"/>
          </p:nvPr>
        </p:nvSpPr>
        <p:spPr>
          <a:xfrm>
            <a:off x="137420" y="371192"/>
            <a:ext cx="5367637" cy="1229973"/>
          </a:xfrm>
        </p:spPr>
        <p:txBody>
          <a:bodyPr anchor="t">
            <a:normAutofit/>
          </a:bodyPr>
          <a:lstStyle/>
          <a:p>
            <a:r>
              <a:rPr lang="en-US" dirty="0">
                <a:solidFill>
                  <a:schemeClr val="tx2"/>
                </a:solidFill>
                <a:latin typeface="Arial" panose="020B0604020202020204" pitchFamily="34" charset="0"/>
                <a:cs typeface="Arial" panose="020B0604020202020204" pitchFamily="34" charset="0"/>
              </a:rPr>
              <a:t>Audio Classification</a:t>
            </a:r>
          </a:p>
        </p:txBody>
      </p:sp>
      <p:sp>
        <p:nvSpPr>
          <p:cNvPr id="3" name="Content Placeholder 2">
            <a:extLst>
              <a:ext uri="{FF2B5EF4-FFF2-40B4-BE49-F238E27FC236}">
                <a16:creationId xmlns:a16="http://schemas.microsoft.com/office/drawing/2014/main" id="{7E6149D7-8C65-8754-6714-7D9383FE75AB}"/>
              </a:ext>
            </a:extLst>
          </p:cNvPr>
          <p:cNvSpPr>
            <a:spLocks noGrp="1"/>
          </p:cNvSpPr>
          <p:nvPr>
            <p:ph idx="1"/>
          </p:nvPr>
        </p:nvSpPr>
        <p:spPr>
          <a:xfrm>
            <a:off x="5066304" y="3112100"/>
            <a:ext cx="6126256" cy="3695164"/>
          </a:xfrm>
        </p:spPr>
        <p:txBody>
          <a:bodyPr anchor="t">
            <a:normAutofit/>
          </a:bodyPr>
          <a:lstStyle/>
          <a:p>
            <a:r>
              <a:rPr lang="en-US" sz="1800" dirty="0">
                <a:solidFill>
                  <a:schemeClr val="tx2"/>
                </a:solidFill>
                <a:latin typeface="Arial" panose="020B0604020202020204" pitchFamily="34" charset="0"/>
                <a:cs typeface="Arial" panose="020B0604020202020204" pitchFamily="34" charset="0"/>
              </a:rPr>
              <a:t>Audio Classification is predefining categories in the text documents provided.</a:t>
            </a:r>
          </a:p>
          <a:p>
            <a:r>
              <a:rPr lang="en-US" sz="1800" dirty="0">
                <a:solidFill>
                  <a:schemeClr val="tx2"/>
                </a:solidFill>
                <a:latin typeface="Arial" panose="020B0604020202020204" pitchFamily="34" charset="0"/>
                <a:cs typeface="Arial" panose="020B0604020202020204" pitchFamily="34" charset="0"/>
              </a:rPr>
              <a:t>It plays a vital role to manage and process a vast amount of documents in digital forms that are widespread and continuously increasing. </a:t>
            </a:r>
          </a:p>
          <a:p>
            <a:r>
              <a:rPr lang="en-US" sz="1800" dirty="0">
                <a:solidFill>
                  <a:schemeClr val="tx2"/>
                </a:solidFill>
                <a:latin typeface="Arial" panose="020B0604020202020204" pitchFamily="34" charset="0"/>
                <a:cs typeface="Arial" panose="020B0604020202020204" pitchFamily="34" charset="0"/>
              </a:rPr>
              <a:t>We have used the Speech processing Universal PERfomance Benchmark(SUPERB) model for Audio Classification. </a:t>
            </a:r>
          </a:p>
          <a:p>
            <a:endParaRPr lang="en-US" sz="1800" dirty="0">
              <a:solidFill>
                <a:schemeClr val="tx2"/>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FDFB7AA-5EA3-2360-4B42-5642DCA96F1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3266" t="14625" r="15577" b="23684"/>
          <a:stretch/>
        </p:blipFill>
        <p:spPr bwMode="auto">
          <a:xfrm>
            <a:off x="754193" y="3271946"/>
            <a:ext cx="3505200" cy="220980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21436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Freeform: Shape 53">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56" name="Right Triangle 5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8016BF64-EDB2-68E2-0F0E-0ACCD75642C2}"/>
              </a:ext>
            </a:extLst>
          </p:cNvPr>
          <p:cNvSpPr>
            <a:spLocks noGrp="1"/>
          </p:cNvSpPr>
          <p:nvPr>
            <p:ph type="title"/>
          </p:nvPr>
        </p:nvSpPr>
        <p:spPr>
          <a:xfrm>
            <a:off x="374658" y="585253"/>
            <a:ext cx="5367637" cy="1229973"/>
          </a:xfrm>
        </p:spPr>
        <p:txBody>
          <a:bodyPr anchor="t">
            <a:normAutofit/>
          </a:bodyPr>
          <a:lstStyle/>
          <a:p>
            <a:r>
              <a:rPr lang="en-US" dirty="0">
                <a:solidFill>
                  <a:schemeClr val="tx2"/>
                </a:solidFill>
                <a:latin typeface="Arial" panose="020B0604020202020204" pitchFamily="34" charset="0"/>
                <a:cs typeface="Arial" panose="020B0604020202020204" pitchFamily="34" charset="0"/>
              </a:rPr>
              <a:t>Demo</a:t>
            </a:r>
          </a:p>
        </p:txBody>
      </p:sp>
      <p:pic>
        <p:nvPicPr>
          <p:cNvPr id="4" name="Demo">
            <a:hlinkClick r:id="" action="ppaction://media"/>
            <a:extLst>
              <a:ext uri="{FF2B5EF4-FFF2-40B4-BE49-F238E27FC236}">
                <a16:creationId xmlns:a16="http://schemas.microsoft.com/office/drawing/2014/main" id="{D0461790-31F1-F56D-DBB3-7D2DFAD6A96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60600" y="2400477"/>
            <a:ext cx="7113484" cy="4001911"/>
          </a:xfrm>
        </p:spPr>
      </p:pic>
    </p:spTree>
    <p:extLst>
      <p:ext uri="{BB962C8B-B14F-4D97-AF65-F5344CB8AC3E}">
        <p14:creationId xmlns:p14="http://schemas.microsoft.com/office/powerpoint/2010/main" val="795564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4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Freeform: Shape 53">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56" name="Right Triangle 5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B983E066-0F20-BFBA-4E70-176BAA867FA7}"/>
              </a:ext>
            </a:extLst>
          </p:cNvPr>
          <p:cNvSpPr>
            <a:spLocks noGrp="1"/>
          </p:cNvSpPr>
          <p:nvPr>
            <p:ph type="title"/>
          </p:nvPr>
        </p:nvSpPr>
        <p:spPr>
          <a:xfrm>
            <a:off x="457201" y="3511417"/>
            <a:ext cx="4712534" cy="2740908"/>
          </a:xfrm>
        </p:spPr>
        <p:txBody>
          <a:bodyPr anchor="t">
            <a:normAutofit/>
          </a:bodyPr>
          <a:lstStyle/>
          <a:p>
            <a:r>
              <a:rPr lang="en-US" dirty="0">
                <a:solidFill>
                  <a:schemeClr val="tx2"/>
                </a:solidFill>
                <a:latin typeface="Arial" panose="020B0604020202020204" pitchFamily="34" charset="0"/>
                <a:cs typeface="Arial" panose="020B0604020202020204" pitchFamily="34" charset="0"/>
              </a:rPr>
              <a:t>Challenges And Future Improvements</a:t>
            </a:r>
          </a:p>
        </p:txBody>
      </p:sp>
      <p:sp>
        <p:nvSpPr>
          <p:cNvPr id="3" name="Content Placeholder 2">
            <a:extLst>
              <a:ext uri="{FF2B5EF4-FFF2-40B4-BE49-F238E27FC236}">
                <a16:creationId xmlns:a16="http://schemas.microsoft.com/office/drawing/2014/main" id="{BB86A407-D199-F117-97D9-A3ABB83F7948}"/>
              </a:ext>
            </a:extLst>
          </p:cNvPr>
          <p:cNvSpPr>
            <a:spLocks noGrp="1"/>
          </p:cNvSpPr>
          <p:nvPr>
            <p:ph idx="1"/>
          </p:nvPr>
        </p:nvSpPr>
        <p:spPr>
          <a:xfrm>
            <a:off x="5428193" y="2549346"/>
            <a:ext cx="5813687" cy="2755940"/>
          </a:xfrm>
        </p:spPr>
        <p:txBody>
          <a:bodyPr anchor="t">
            <a:noAutofit/>
          </a:bodyPr>
          <a:lstStyle/>
          <a:p>
            <a:pPr>
              <a:lnSpc>
                <a:spcPct val="100000"/>
              </a:lnSpc>
            </a:pPr>
            <a:r>
              <a:rPr lang="en-IN" sz="1800" dirty="0">
                <a:solidFill>
                  <a:schemeClr val="tx2"/>
                </a:solidFill>
                <a:effectLst/>
                <a:latin typeface="Calibri" panose="020F0502020204030204" pitchFamily="34" charset="0"/>
                <a:ea typeface="Times New Roman" panose="02020603050405020304" pitchFamily="18" charset="0"/>
              </a:rPr>
              <a:t>The processing power of the local machines was not enough, which required the use of Google Colab Pro. But even after taking Google Colab Pro, we were not able to process more than 1MB of the audio file.</a:t>
            </a:r>
          </a:p>
          <a:p>
            <a:pPr>
              <a:lnSpc>
                <a:spcPct val="100000"/>
              </a:lnSpc>
            </a:pPr>
            <a:r>
              <a:rPr lang="en-IN" sz="1800" dirty="0">
                <a:solidFill>
                  <a:schemeClr val="tx2"/>
                </a:solidFill>
                <a:effectLst/>
                <a:latin typeface="Calibri" panose="020F0502020204030204" pitchFamily="34" charset="0"/>
                <a:ea typeface="Times New Roman" panose="02020603050405020304" pitchFamily="18" charset="0"/>
                <a:cs typeface="Calibri" panose="020F0502020204030204" pitchFamily="34" charset="0"/>
              </a:rPr>
              <a:t>Users would like to upload files with different formats, but since mp3 file quality was not sufficient for the models to process speech to the text, we were confined to using wav format files – Challenging audio files</a:t>
            </a:r>
            <a:endParaRPr lang="en-US" sz="1800" dirty="0">
              <a:solidFill>
                <a:schemeClr val="tx2"/>
              </a:solidFill>
              <a:effectLst/>
              <a:latin typeface="Calibri" panose="020F0502020204030204" pitchFamily="34" charset="0"/>
              <a:ea typeface="Times New Roman" panose="02020603050405020304" pitchFamily="18" charset="0"/>
              <a:cs typeface="Calibri" panose="020F0502020204030204" pitchFamily="34" charset="0"/>
            </a:endParaRPr>
          </a:p>
          <a:p>
            <a:pPr>
              <a:lnSpc>
                <a:spcPct val="100000"/>
              </a:lnSpc>
            </a:pPr>
            <a:r>
              <a:rPr lang="en-US" sz="1800" dirty="0">
                <a:solidFill>
                  <a:schemeClr val="tx2"/>
                </a:solidFill>
                <a:latin typeface="Calibri" panose="020F0502020204030204" pitchFamily="34" charset="0"/>
                <a:ea typeface="Calibri" panose="020F0502020204030204" pitchFamily="34" charset="0"/>
                <a:cs typeface="Calibri" panose="020F0502020204030204" pitchFamily="34" charset="0"/>
              </a:rPr>
              <a:t>High</a:t>
            </a:r>
            <a:r>
              <a:rPr lang="en-US" sz="1800" dirty="0">
                <a:solidFill>
                  <a:schemeClr val="tx2"/>
                </a:solidFill>
                <a:effectLst/>
                <a:latin typeface="Calibri" panose="020F0502020204030204" pitchFamily="34" charset="0"/>
                <a:ea typeface="Calibri" panose="020F0502020204030204" pitchFamily="34" charset="0"/>
                <a:cs typeface="Calibri" panose="020F0502020204030204" pitchFamily="34" charset="0"/>
              </a:rPr>
              <a:t> accuracy for low-quality audio files.</a:t>
            </a:r>
          </a:p>
          <a:p>
            <a:pPr>
              <a:lnSpc>
                <a:spcPct val="100000"/>
              </a:lnSpc>
            </a:pPr>
            <a:r>
              <a:rPr lang="en-US" sz="1800" dirty="0">
                <a:solidFill>
                  <a:schemeClr val="tx2"/>
                </a:solidFill>
                <a:latin typeface="Calibri" panose="020F0502020204030204" pitchFamily="34" charset="0"/>
                <a:ea typeface="Calibri" panose="020F0502020204030204" pitchFamily="34" charset="0"/>
                <a:cs typeface="Calibri" panose="020F0502020204030204" pitchFamily="34" charset="0"/>
              </a:rPr>
              <a:t>Data Protection – Consent, Security, and Privacy.</a:t>
            </a:r>
          </a:p>
          <a:p>
            <a:pPr>
              <a:lnSpc>
                <a:spcPct val="100000"/>
              </a:lnSpc>
            </a:pPr>
            <a:endParaRPr lang="en-US" sz="1800" dirty="0">
              <a:solidFill>
                <a:schemeClr val="tx2"/>
              </a:solidFill>
              <a:effectLst/>
              <a:latin typeface="Calibri" panose="020F0502020204030204" pitchFamily="34" charset="0"/>
              <a:ea typeface="Calibri" panose="020F0502020204030204" pitchFamily="34" charset="0"/>
              <a:cs typeface="Calibri" panose="020F0502020204030204" pitchFamily="34" charset="0"/>
            </a:endParaRPr>
          </a:p>
          <a:p>
            <a:pPr>
              <a:lnSpc>
                <a:spcPct val="100000"/>
              </a:lnSpc>
            </a:pPr>
            <a:endParaRPr lang="en-US" sz="1800" dirty="0">
              <a:solidFill>
                <a:schemeClr val="tx2"/>
              </a:solidFill>
              <a:effectLst/>
              <a:latin typeface="Calibri" panose="020F0502020204030204" pitchFamily="34" charset="0"/>
              <a:ea typeface="Calibri" panose="020F0502020204030204" pitchFamily="34" charset="0"/>
              <a:cs typeface="Calibri" panose="020F0502020204030204" pitchFamily="34" charset="0"/>
            </a:endParaRPr>
          </a:p>
          <a:p>
            <a:pPr>
              <a:lnSpc>
                <a:spcPct val="100000"/>
              </a:lnSpc>
            </a:pPr>
            <a:endParaRPr lang="en-US" sz="18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60970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Freeform: Shape 53">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56" name="Right Triangle 5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B983E066-0F20-BFBA-4E70-176BAA867FA7}"/>
              </a:ext>
            </a:extLst>
          </p:cNvPr>
          <p:cNvSpPr>
            <a:spLocks noGrp="1"/>
          </p:cNvSpPr>
          <p:nvPr>
            <p:ph type="title"/>
          </p:nvPr>
        </p:nvSpPr>
        <p:spPr>
          <a:xfrm>
            <a:off x="457201" y="3511417"/>
            <a:ext cx="4712534" cy="2740908"/>
          </a:xfrm>
        </p:spPr>
        <p:txBody>
          <a:bodyPr anchor="t">
            <a:normAutofit/>
          </a:bodyPr>
          <a:lstStyle/>
          <a:p>
            <a:r>
              <a:rPr lang="en-US" dirty="0">
                <a:solidFill>
                  <a:schemeClr val="tx2"/>
                </a:solidFill>
                <a:latin typeface="Arial" panose="020B0604020202020204" pitchFamily="34" charset="0"/>
                <a:cs typeface="Arial" panose="020B0604020202020204" pitchFamily="34" charset="0"/>
              </a:rPr>
              <a:t>Conclusion</a:t>
            </a:r>
          </a:p>
        </p:txBody>
      </p:sp>
      <p:sp>
        <p:nvSpPr>
          <p:cNvPr id="3" name="Content Placeholder 2">
            <a:extLst>
              <a:ext uri="{FF2B5EF4-FFF2-40B4-BE49-F238E27FC236}">
                <a16:creationId xmlns:a16="http://schemas.microsoft.com/office/drawing/2014/main" id="{BB86A407-D199-F117-97D9-A3ABB83F7948}"/>
              </a:ext>
            </a:extLst>
          </p:cNvPr>
          <p:cNvSpPr>
            <a:spLocks noGrp="1"/>
          </p:cNvSpPr>
          <p:nvPr>
            <p:ph idx="1"/>
          </p:nvPr>
        </p:nvSpPr>
        <p:spPr>
          <a:xfrm>
            <a:off x="5388459" y="3511417"/>
            <a:ext cx="5813687" cy="2755940"/>
          </a:xfrm>
        </p:spPr>
        <p:txBody>
          <a:bodyPr anchor="t">
            <a:normAutofit/>
          </a:bodyPr>
          <a:lstStyle/>
          <a:p>
            <a:pPr>
              <a:lnSpc>
                <a:spcPct val="100000"/>
              </a:lnSpc>
            </a:pPr>
            <a:r>
              <a:rPr lang="en-US" sz="1800" dirty="0">
                <a:solidFill>
                  <a:schemeClr val="tx2"/>
                </a:solidFill>
                <a:latin typeface="Arial" panose="020B0604020202020204" pitchFamily="34" charset="0"/>
                <a:cs typeface="Arial" panose="020B0604020202020204" pitchFamily="34" charset="0"/>
              </a:rPr>
              <a:t>In this project we have tried to cover the main trends in NLP from recurrent networks and how hugging face has democratized the use of NLP through its platform.</a:t>
            </a:r>
          </a:p>
          <a:p>
            <a:pPr>
              <a:lnSpc>
                <a:spcPct val="100000"/>
              </a:lnSpc>
            </a:pPr>
            <a:endParaRPr lang="en-US" sz="1800" dirty="0">
              <a:solidFill>
                <a:schemeClr val="tx2"/>
              </a:solidFill>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43452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0" name="Rectangle 9">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Freeform: Shape 11">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14" name="Right Triangle 13">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17" name="Straight Connector 1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512AC9B-910B-A563-41F6-85249A72F369}"/>
              </a:ext>
            </a:extLst>
          </p:cNvPr>
          <p:cNvSpPr>
            <a:spLocks noGrp="1"/>
          </p:cNvSpPr>
          <p:nvPr>
            <p:ph type="title"/>
          </p:nvPr>
        </p:nvSpPr>
        <p:spPr>
          <a:xfrm>
            <a:off x="457201" y="3511417"/>
            <a:ext cx="4712534" cy="2740908"/>
          </a:xfrm>
        </p:spPr>
        <p:txBody>
          <a:bodyPr anchor="t">
            <a:normAutofit/>
          </a:bodyPr>
          <a:lstStyle/>
          <a:p>
            <a:r>
              <a:rPr lang="en-US" dirty="0">
                <a:solidFill>
                  <a:schemeClr val="tx2"/>
                </a:solidFill>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99C6AAAD-C80F-667E-07F3-8466AEC774AD}"/>
              </a:ext>
            </a:extLst>
          </p:cNvPr>
          <p:cNvSpPr>
            <a:spLocks noGrp="1"/>
          </p:cNvSpPr>
          <p:nvPr>
            <p:ph idx="1"/>
          </p:nvPr>
        </p:nvSpPr>
        <p:spPr>
          <a:xfrm>
            <a:off x="4329155" y="2297617"/>
            <a:ext cx="6863405" cy="4299123"/>
          </a:xfrm>
        </p:spPr>
        <p:txBody>
          <a:bodyPr anchor="t">
            <a:noAutofit/>
          </a:bodyPr>
          <a:lstStyle/>
          <a:p>
            <a:pPr>
              <a:lnSpc>
                <a:spcPct val="100000"/>
              </a:lnSpc>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r>
              <a:rPr lang="en-US" sz="1800" dirty="0">
                <a:solidFill>
                  <a:schemeClr val="tx1"/>
                </a:solidFill>
                <a:latin typeface="Arial" panose="020B0604020202020204" pitchFamily="34" charset="0"/>
                <a:cs typeface="Arial" panose="020B0604020202020204" pitchFamily="34" charset="0"/>
              </a:rPr>
              <a:t>You may be frequently using Google Assistant or Apple’s Siri or Amazon Alexa to find out quick answers on the web or to simply command something. These AI assistants are well known for understanding our speech commands and performing the desired tasks. </a:t>
            </a:r>
          </a:p>
          <a:p>
            <a:pPr>
              <a:lnSpc>
                <a:spcPct val="100000"/>
              </a:lnSpc>
            </a:pPr>
            <a:r>
              <a:rPr lang="en-US" sz="1800" dirty="0">
                <a:solidFill>
                  <a:schemeClr val="tx1"/>
                </a:solidFill>
                <a:latin typeface="Arial" panose="020B0604020202020204" pitchFamily="34" charset="0"/>
                <a:cs typeface="Arial" panose="020B0604020202020204" pitchFamily="34" charset="0"/>
              </a:rPr>
              <a:t>Nearly 20% of people in the world are suffering from various disabilities, many of them are blind or unable to use their hands effectively they can share their information with people by operating a computer through voice input.</a:t>
            </a:r>
          </a:p>
          <a:p>
            <a:pPr>
              <a:lnSpc>
                <a:spcPct val="100000"/>
              </a:lnSpc>
            </a:pPr>
            <a:r>
              <a:rPr lang="en-US" sz="1800" dirty="0">
                <a:solidFill>
                  <a:schemeClr val="tx1"/>
                </a:solidFill>
                <a:latin typeface="Arial" panose="020B0604020202020204" pitchFamily="34" charset="0"/>
                <a:cs typeface="Arial" panose="020B0604020202020204" pitchFamily="34" charset="0"/>
              </a:rPr>
              <a:t>Our project is capable to recognize the speech and convert the input audio to text and enables a user to perform operations such as Summarization, Name Entity Recognition, Sentiment Analysis and Translation.</a:t>
            </a:r>
          </a:p>
          <a:p>
            <a:pPr>
              <a:lnSpc>
                <a:spcPct val="100000"/>
              </a:lnSpc>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br>
              <a:rPr lang="en-US" sz="1800" dirty="0">
                <a:solidFill>
                  <a:schemeClr val="tx1"/>
                </a:solidFill>
                <a:latin typeface="Arial" panose="020B0604020202020204" pitchFamily="34" charset="0"/>
                <a:cs typeface="Arial" panose="020B0604020202020204" pitchFamily="34" charset="0"/>
              </a:rPr>
            </a:br>
            <a:endParaRPr lang="en-US" sz="1800" dirty="0">
              <a:solidFill>
                <a:schemeClr val="tx1"/>
              </a:solidFill>
              <a:latin typeface="Arial" panose="020B0604020202020204" pitchFamily="34" charset="0"/>
              <a:cs typeface="Arial" panose="020B0604020202020204" pitchFamily="34" charset="0"/>
            </a:endParaRPr>
          </a:p>
          <a:p>
            <a:pPr>
              <a:lnSpc>
                <a:spcPct val="100000"/>
              </a:lnSpc>
            </a:pPr>
            <a:endParaRPr lang="en-US" sz="18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80032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0" name="Rectangle 9">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Freeform: Shape 11">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14" name="Right Triangle 13">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17" name="Straight Connector 1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512AC9B-910B-A563-41F6-85249A72F369}"/>
              </a:ext>
            </a:extLst>
          </p:cNvPr>
          <p:cNvSpPr>
            <a:spLocks noGrp="1"/>
          </p:cNvSpPr>
          <p:nvPr>
            <p:ph type="title"/>
          </p:nvPr>
        </p:nvSpPr>
        <p:spPr>
          <a:xfrm>
            <a:off x="457201" y="3511417"/>
            <a:ext cx="4712534" cy="2740908"/>
          </a:xfrm>
        </p:spPr>
        <p:txBody>
          <a:bodyPr anchor="t">
            <a:normAutofit/>
          </a:bodyPr>
          <a:lstStyle/>
          <a:p>
            <a:r>
              <a:rPr lang="en-US" dirty="0">
                <a:solidFill>
                  <a:schemeClr val="tx2"/>
                </a:solidFill>
                <a:latin typeface="Arial" panose="020B0604020202020204" pitchFamily="34" charset="0"/>
                <a:cs typeface="Arial" panose="020B0604020202020204" pitchFamily="34" charset="0"/>
              </a:rPr>
              <a:t>Natural Language Processing</a:t>
            </a:r>
          </a:p>
        </p:txBody>
      </p:sp>
      <p:sp>
        <p:nvSpPr>
          <p:cNvPr id="3" name="Content Placeholder 2">
            <a:extLst>
              <a:ext uri="{FF2B5EF4-FFF2-40B4-BE49-F238E27FC236}">
                <a16:creationId xmlns:a16="http://schemas.microsoft.com/office/drawing/2014/main" id="{99C6AAAD-C80F-667E-07F3-8466AEC774AD}"/>
              </a:ext>
            </a:extLst>
          </p:cNvPr>
          <p:cNvSpPr>
            <a:spLocks noGrp="1"/>
          </p:cNvSpPr>
          <p:nvPr>
            <p:ph idx="1"/>
          </p:nvPr>
        </p:nvSpPr>
        <p:spPr>
          <a:xfrm>
            <a:off x="5222130" y="5573864"/>
            <a:ext cx="6403818" cy="469370"/>
          </a:xfrm>
        </p:spPr>
        <p:txBody>
          <a:bodyPr anchor="t">
            <a:noAutofit/>
          </a:bodyPr>
          <a:lstStyle/>
          <a:p>
            <a:r>
              <a:rPr lang="en-US" sz="1400" dirty="0">
                <a:solidFill>
                  <a:schemeClr val="tx2"/>
                </a:solidFill>
                <a:latin typeface="Arial" panose="020B0604020202020204" pitchFamily="34" charset="0"/>
                <a:cs typeface="Arial" panose="020B0604020202020204" pitchFamily="34" charset="0"/>
              </a:rPr>
              <a:t>NLP is broadly defined as the automatic manipulation of natural language, like speech and text, by software. It’s a subset of artificial intelligence.</a:t>
            </a:r>
          </a:p>
          <a:p>
            <a:endParaRPr lang="en-US" sz="1400" dirty="0">
              <a:solidFill>
                <a:schemeClr val="tx2"/>
              </a:solidFill>
              <a:latin typeface="Arial" panose="020B0604020202020204" pitchFamily="34" charset="0"/>
              <a:cs typeface="Arial" panose="020B0604020202020204" pitchFamily="34" charset="0"/>
            </a:endParaRPr>
          </a:p>
          <a:p>
            <a:endParaRPr lang="en-US" sz="1400" dirty="0">
              <a:solidFill>
                <a:schemeClr val="tx2"/>
              </a:solidFill>
              <a:latin typeface="Arial" panose="020B0604020202020204" pitchFamily="34" charset="0"/>
              <a:cs typeface="Arial" panose="020B0604020202020204" pitchFamily="34" charset="0"/>
            </a:endParaRPr>
          </a:p>
          <a:p>
            <a:endParaRPr lang="en-US" sz="1400" dirty="0">
              <a:solidFill>
                <a:schemeClr val="tx2"/>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4C000A19-9E51-AD7F-9610-D7567764BDF9}"/>
              </a:ext>
            </a:extLst>
          </p:cNvPr>
          <p:cNvPicPr>
            <a:picLocks noChangeAspect="1"/>
          </p:cNvPicPr>
          <p:nvPr/>
        </p:nvPicPr>
        <p:blipFill rotWithShape="1">
          <a:blip r:embed="rId2"/>
          <a:srcRect l="11136" t="36550" r="10682" b="12997"/>
          <a:stretch/>
        </p:blipFill>
        <p:spPr>
          <a:xfrm>
            <a:off x="5222130" y="2258076"/>
            <a:ext cx="6304948" cy="2825767"/>
          </a:xfrm>
          <a:prstGeom prst="rect">
            <a:avLst/>
          </a:prstGeom>
        </p:spPr>
      </p:pic>
    </p:spTree>
    <p:extLst>
      <p:ext uri="{BB962C8B-B14F-4D97-AF65-F5344CB8AC3E}">
        <p14:creationId xmlns:p14="http://schemas.microsoft.com/office/powerpoint/2010/main" val="1641585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0" name="Rectangle 9">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Freeform: Shape 11">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14" name="Right Triangle 13">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17" name="Straight Connector 16">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3" name="Content Placeholder 2">
            <a:extLst>
              <a:ext uri="{FF2B5EF4-FFF2-40B4-BE49-F238E27FC236}">
                <a16:creationId xmlns:a16="http://schemas.microsoft.com/office/drawing/2014/main" id="{99C6AAAD-C80F-667E-07F3-8466AEC774AD}"/>
              </a:ext>
            </a:extLst>
          </p:cNvPr>
          <p:cNvSpPr>
            <a:spLocks noGrp="1"/>
          </p:cNvSpPr>
          <p:nvPr>
            <p:ph idx="1"/>
          </p:nvPr>
        </p:nvSpPr>
        <p:spPr>
          <a:xfrm>
            <a:off x="5842680" y="2241197"/>
            <a:ext cx="5923833" cy="2614231"/>
          </a:xfrm>
        </p:spPr>
        <p:txBody>
          <a:bodyPr anchor="t">
            <a:noAutofit/>
          </a:bodyPr>
          <a:lstStyle/>
          <a:p>
            <a:pPr marL="0" indent="0">
              <a:lnSpc>
                <a:spcPct val="100000"/>
              </a:lnSpc>
              <a:buNone/>
            </a:pPr>
            <a:r>
              <a:rPr lang="en-US" sz="1800" b="1" i="1" dirty="0">
                <a:solidFill>
                  <a:schemeClr val="tx1"/>
                </a:solidFill>
                <a:latin typeface="Arial" panose="020B0604020202020204" pitchFamily="34" charset="0"/>
                <a:cs typeface="Arial" panose="020B0604020202020204" pitchFamily="34" charset="0"/>
              </a:rPr>
              <a:t>Hugging Face</a:t>
            </a:r>
          </a:p>
          <a:p>
            <a:pPr marL="0" indent="0">
              <a:buNone/>
            </a:pPr>
            <a:r>
              <a:rPr lang="en-US" sz="1800" dirty="0">
                <a:solidFill>
                  <a:schemeClr val="tx2"/>
                </a:solidFill>
                <a:latin typeface="Arial" panose="020B0604020202020204" pitchFamily="34" charset="0"/>
                <a:cs typeface="Arial" panose="020B0604020202020204" pitchFamily="34" charset="0"/>
              </a:rPr>
              <a:t>Most popular open-source natural language processing(NLP) library</a:t>
            </a:r>
          </a:p>
          <a:p>
            <a:r>
              <a:rPr lang="en-US" sz="1800" dirty="0">
                <a:solidFill>
                  <a:schemeClr val="tx2"/>
                </a:solidFill>
                <a:latin typeface="Arial" panose="020B0604020202020204" pitchFamily="34" charset="0"/>
                <a:cs typeface="Arial" panose="020B0604020202020204" pitchFamily="34" charset="0"/>
              </a:rPr>
              <a:t>A community hub with more than 4,000 models that provides API for easy access.</a:t>
            </a:r>
          </a:p>
          <a:p>
            <a:r>
              <a:rPr lang="en-US" sz="1800" dirty="0">
                <a:solidFill>
                  <a:schemeClr val="tx2"/>
                </a:solidFill>
                <a:latin typeface="Arial" panose="020B0604020202020204" pitchFamily="34" charset="0"/>
                <a:cs typeface="Arial" panose="020B0604020202020204" pitchFamily="34" charset="0"/>
              </a:rPr>
              <a:t>NLP took a turn in 2019 with the arrival of transformers architecture </a:t>
            </a:r>
          </a:p>
          <a:p>
            <a:pPr marL="0" indent="0">
              <a:lnSpc>
                <a:spcPct val="100000"/>
              </a:lnSpc>
              <a:buNone/>
            </a:pPr>
            <a:endParaRPr lang="en-US" sz="1800" dirty="0">
              <a:solidFill>
                <a:schemeClr val="tx1"/>
              </a:solidFill>
              <a:latin typeface="Arial" panose="020B0604020202020204" pitchFamily="34" charset="0"/>
              <a:cs typeface="Arial" panose="020B0604020202020204" pitchFamily="34" charset="0"/>
            </a:endParaRPr>
          </a:p>
          <a:p>
            <a:pPr marL="0" indent="0">
              <a:lnSpc>
                <a:spcPct val="100000"/>
              </a:lnSpc>
              <a:buNone/>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br>
              <a:rPr lang="en-US" sz="1800" dirty="0">
                <a:solidFill>
                  <a:schemeClr val="tx1"/>
                </a:solidFill>
                <a:latin typeface="Arial" panose="020B0604020202020204" pitchFamily="34" charset="0"/>
                <a:cs typeface="Arial" panose="020B0604020202020204" pitchFamily="34" charset="0"/>
              </a:rPr>
            </a:br>
            <a:endParaRPr lang="en-US" sz="1800" dirty="0">
              <a:solidFill>
                <a:schemeClr val="tx1"/>
              </a:solidFill>
              <a:latin typeface="Arial" panose="020B0604020202020204" pitchFamily="34" charset="0"/>
              <a:cs typeface="Arial" panose="020B0604020202020204" pitchFamily="34" charset="0"/>
            </a:endParaRPr>
          </a:p>
          <a:p>
            <a:pPr>
              <a:lnSpc>
                <a:spcPct val="100000"/>
              </a:lnSpc>
            </a:pPr>
            <a:endParaRPr lang="en-US" sz="1800" b="1" dirty="0">
              <a:solidFill>
                <a:schemeClr val="tx1"/>
              </a:solidFill>
              <a:latin typeface="Arial" panose="020B0604020202020204" pitchFamily="34" charset="0"/>
              <a:cs typeface="Arial" panose="020B0604020202020204" pitchFamily="34" charset="0"/>
            </a:endParaRPr>
          </a:p>
        </p:txBody>
      </p:sp>
      <p:sp>
        <p:nvSpPr>
          <p:cNvPr id="6" name="Content Placeholder 2">
            <a:extLst>
              <a:ext uri="{FF2B5EF4-FFF2-40B4-BE49-F238E27FC236}">
                <a16:creationId xmlns:a16="http://schemas.microsoft.com/office/drawing/2014/main" id="{38F351FD-0FBB-14C5-21D5-08F309B497C6}"/>
              </a:ext>
            </a:extLst>
          </p:cNvPr>
          <p:cNvSpPr txBox="1">
            <a:spLocks/>
          </p:cNvSpPr>
          <p:nvPr/>
        </p:nvSpPr>
        <p:spPr>
          <a:xfrm>
            <a:off x="238630" y="2224464"/>
            <a:ext cx="4807711" cy="2576485"/>
          </a:xfrm>
          <a:prstGeom prst="rect">
            <a:avLst/>
          </a:prstGeom>
        </p:spPr>
        <p:txBody>
          <a:bodyPr vert="horz" lIns="91440" tIns="45720" rIns="91440" bIns="45720" rtlCol="0" anchor="t">
            <a:noAutofit/>
          </a:bodyPr>
          <a:lstStyle>
            <a:lvl1pPr marL="228600" indent="-228600" algn="l" defTabSz="914400" rtl="0" eaLnBrk="1" latinLnBrk="0" hangingPunct="1">
              <a:lnSpc>
                <a:spcPct val="110000"/>
              </a:lnSpc>
              <a:spcBef>
                <a:spcPts val="1000"/>
              </a:spcBef>
              <a:buClr>
                <a:schemeClr val="bg1"/>
              </a:buClr>
              <a:buSzPct val="75000"/>
              <a:buFont typeface="Arial" panose="020B0604020202020204" pitchFamily="34" charset="0"/>
              <a:buChar char="•"/>
              <a:defRPr sz="2800" kern="1200">
                <a:solidFill>
                  <a:srgbClr val="FFFFFF"/>
                </a:solidFill>
                <a:latin typeface="+mn-lt"/>
                <a:ea typeface="+mn-ea"/>
                <a:cs typeface="+mn-cs"/>
              </a:defRPr>
            </a:lvl1pPr>
            <a:lvl2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400" kern="1200">
                <a:solidFill>
                  <a:srgbClr val="FFFFFF"/>
                </a:solidFill>
                <a:latin typeface="+mn-lt"/>
                <a:ea typeface="+mn-ea"/>
                <a:cs typeface="+mn-cs"/>
              </a:defRPr>
            </a:lvl2pPr>
            <a:lvl3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2000" kern="1200">
                <a:solidFill>
                  <a:srgbClr val="FFFFFF"/>
                </a:solidFill>
                <a:latin typeface="+mn-lt"/>
                <a:ea typeface="+mn-ea"/>
                <a:cs typeface="+mn-cs"/>
              </a:defRPr>
            </a:lvl3pPr>
            <a:lvl4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4pPr>
            <a:lvl5pPr marL="228600" indent="-228600" algn="l" defTabSz="914400" rtl="0" eaLnBrk="1" latinLnBrk="0" hangingPunct="1">
              <a:lnSpc>
                <a:spcPct val="110000"/>
              </a:lnSpc>
              <a:spcBef>
                <a:spcPts val="500"/>
              </a:spcBef>
              <a:buClr>
                <a:schemeClr val="bg1"/>
              </a:buClr>
              <a:buSzPct val="75000"/>
              <a:buFont typeface="Arial" panose="020B0604020202020204" pitchFamily="34" charset="0"/>
              <a:buChar char="•"/>
              <a:defRPr sz="18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n-US" sz="1800" b="1" i="1" dirty="0">
                <a:solidFill>
                  <a:schemeClr val="tx1"/>
                </a:solidFill>
                <a:latin typeface="Arial" panose="020B0604020202020204" pitchFamily="34" charset="0"/>
                <a:cs typeface="Arial" panose="020B0604020202020204" pitchFamily="34" charset="0"/>
              </a:rPr>
              <a:t>Streamlit</a:t>
            </a:r>
          </a:p>
          <a:p>
            <a:pPr marL="0" indent="0">
              <a:buFont typeface="Arial" panose="020B0604020202020204" pitchFamily="34" charset="0"/>
              <a:buNone/>
            </a:pPr>
            <a:r>
              <a:rPr lang="en-US" sz="1800" dirty="0">
                <a:solidFill>
                  <a:schemeClr val="tx2"/>
                </a:solidFill>
                <a:latin typeface="Arial" panose="020B0604020202020204" pitchFamily="34" charset="0"/>
                <a:cs typeface="Arial" panose="020B0604020202020204" pitchFamily="34" charset="0"/>
              </a:rPr>
              <a:t>Streamlit is an open-source app framework for building web apps for Machine Learning.</a:t>
            </a:r>
          </a:p>
          <a:p>
            <a:pPr marL="0" indent="0">
              <a:buFont typeface="Arial" panose="020B0604020202020204" pitchFamily="34" charset="0"/>
              <a:buNone/>
            </a:pPr>
            <a:r>
              <a:rPr lang="en-US" sz="1800" dirty="0">
                <a:solidFill>
                  <a:schemeClr val="tx2"/>
                </a:solidFill>
                <a:latin typeface="Arial" panose="020B0604020202020204" pitchFamily="34" charset="0"/>
                <a:cs typeface="Arial" panose="020B0604020202020204" pitchFamily="34" charset="0"/>
              </a:rPr>
              <a:t>Streamlit is easy to deploy and requires very less code.</a:t>
            </a:r>
          </a:p>
          <a:p>
            <a:pPr marL="0" indent="0">
              <a:buFont typeface="Arial" panose="020B0604020202020204" pitchFamily="34" charset="0"/>
              <a:buNone/>
            </a:pPr>
            <a:r>
              <a:rPr lang="en-US" sz="1800" dirty="0">
                <a:solidFill>
                  <a:schemeClr val="tx2"/>
                </a:solidFill>
                <a:latin typeface="Arial" panose="020B0604020202020204" pitchFamily="34" charset="0"/>
                <a:cs typeface="Arial" panose="020B0604020202020204" pitchFamily="34" charset="0"/>
              </a:rPr>
              <a:t>The same way we write a python code streamlit allows us to write code for an app.</a:t>
            </a:r>
          </a:p>
          <a:p>
            <a:pPr marL="0" indent="0">
              <a:lnSpc>
                <a:spcPct val="100000"/>
              </a:lnSpc>
              <a:buFont typeface="Arial" panose="020B0604020202020204" pitchFamily="34" charset="0"/>
              <a:buNone/>
            </a:pPr>
            <a:endParaRPr lang="en-US" sz="1800" dirty="0">
              <a:solidFill>
                <a:schemeClr val="tx1"/>
              </a:solidFill>
              <a:latin typeface="Arial" panose="020B0604020202020204" pitchFamily="34" charset="0"/>
              <a:cs typeface="Arial" panose="020B0604020202020204" pitchFamily="34" charset="0"/>
            </a:endParaRPr>
          </a:p>
          <a:p>
            <a:pPr marL="0" indent="0">
              <a:lnSpc>
                <a:spcPct val="100000"/>
              </a:lnSpc>
              <a:buFont typeface="Arial" panose="020B0604020202020204" pitchFamily="34" charset="0"/>
              <a:buNone/>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endParaRPr lang="en-US" sz="1800" dirty="0">
              <a:solidFill>
                <a:schemeClr val="tx1"/>
              </a:solidFill>
              <a:latin typeface="Arial" panose="020B0604020202020204" pitchFamily="34" charset="0"/>
              <a:cs typeface="Arial" panose="020B0604020202020204" pitchFamily="34" charset="0"/>
            </a:endParaRPr>
          </a:p>
          <a:p>
            <a:pPr>
              <a:lnSpc>
                <a:spcPct val="100000"/>
              </a:lnSpc>
            </a:pPr>
            <a:br>
              <a:rPr lang="en-US" sz="1800" dirty="0">
                <a:solidFill>
                  <a:schemeClr val="tx1"/>
                </a:solidFill>
                <a:latin typeface="Arial" panose="020B0604020202020204" pitchFamily="34" charset="0"/>
                <a:cs typeface="Arial" panose="020B0604020202020204" pitchFamily="34" charset="0"/>
              </a:rPr>
            </a:br>
            <a:endParaRPr lang="en-US" sz="1800" dirty="0">
              <a:solidFill>
                <a:schemeClr val="tx1"/>
              </a:solidFill>
              <a:latin typeface="Arial" panose="020B0604020202020204" pitchFamily="34" charset="0"/>
              <a:cs typeface="Arial" panose="020B0604020202020204" pitchFamily="34" charset="0"/>
            </a:endParaRPr>
          </a:p>
          <a:p>
            <a:pPr>
              <a:lnSpc>
                <a:spcPct val="100000"/>
              </a:lnSpc>
            </a:pPr>
            <a:endParaRPr lang="en-US" sz="1800"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90271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Freeform: Shape 53">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56" name="Right Triangle 5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2DF614C-E122-ACF5-AAAE-54AB4D2638D0}"/>
              </a:ext>
            </a:extLst>
          </p:cNvPr>
          <p:cNvSpPr>
            <a:spLocks noGrp="1"/>
          </p:cNvSpPr>
          <p:nvPr>
            <p:ph type="title"/>
          </p:nvPr>
        </p:nvSpPr>
        <p:spPr>
          <a:xfrm>
            <a:off x="220747" y="489815"/>
            <a:ext cx="5405609" cy="1656226"/>
          </a:xfrm>
        </p:spPr>
        <p:txBody>
          <a:bodyPr anchor="t">
            <a:normAutofit/>
          </a:bodyPr>
          <a:lstStyle/>
          <a:p>
            <a:r>
              <a:rPr lang="en-IN" dirty="0">
                <a:solidFill>
                  <a:schemeClr val="tx2"/>
                </a:solidFill>
                <a:effectLst/>
                <a:latin typeface="Arial" panose="020B0604020202020204" pitchFamily="34" charset="0"/>
                <a:ea typeface="Times New Roman" panose="02020603050405020304" pitchFamily="18" charset="0"/>
                <a:cs typeface="Arial" panose="020B0604020202020204" pitchFamily="34" charset="0"/>
              </a:rPr>
              <a:t>Audio</a:t>
            </a:r>
            <a:r>
              <a:rPr lang="en-IN" b="1" i="1" dirty="0">
                <a:solidFill>
                  <a:schemeClr val="tx2"/>
                </a:solidFill>
                <a:effectLst/>
                <a:latin typeface="Arial" panose="020B0604020202020204" pitchFamily="34" charset="0"/>
                <a:ea typeface="Times New Roman" panose="02020603050405020304" pitchFamily="18" charset="0"/>
                <a:cs typeface="Arial" panose="020B0604020202020204" pitchFamily="34" charset="0"/>
              </a:rPr>
              <a:t> </a:t>
            </a:r>
            <a:r>
              <a:rPr lang="en-IN" dirty="0">
                <a:solidFill>
                  <a:schemeClr val="tx2"/>
                </a:solidFill>
                <a:effectLst/>
                <a:latin typeface="Arial" panose="020B0604020202020204" pitchFamily="34" charset="0"/>
                <a:ea typeface="Times New Roman" panose="02020603050405020304" pitchFamily="18" charset="0"/>
                <a:cs typeface="Arial" panose="020B0604020202020204" pitchFamily="34" charset="0"/>
              </a:rPr>
              <a:t>Transcription</a:t>
            </a:r>
            <a:br>
              <a:rPr lang="en-US" dirty="0">
                <a:solidFill>
                  <a:schemeClr val="tx2"/>
                </a:solidFill>
                <a:effectLst/>
                <a:latin typeface="Arial" panose="020B0604020202020204" pitchFamily="34" charset="0"/>
                <a:ea typeface="Calibri" panose="020F0502020204030204" pitchFamily="34" charset="0"/>
                <a:cs typeface="Arial" panose="020B0604020202020204" pitchFamily="34" charset="0"/>
              </a:rPr>
            </a:br>
            <a:endParaRPr lang="en-US" dirty="0">
              <a:solidFill>
                <a:schemeClr val="tx2"/>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ECF73E1-CF72-ECE0-7B53-8C5D1948FFD9}"/>
              </a:ext>
            </a:extLst>
          </p:cNvPr>
          <p:cNvSpPr>
            <a:spLocks noGrp="1"/>
          </p:cNvSpPr>
          <p:nvPr>
            <p:ph idx="1"/>
          </p:nvPr>
        </p:nvSpPr>
        <p:spPr>
          <a:xfrm>
            <a:off x="5388459" y="3511417"/>
            <a:ext cx="5813687" cy="2755940"/>
          </a:xfrm>
        </p:spPr>
        <p:txBody>
          <a:bodyPr anchor="t">
            <a:normAutofit/>
          </a:bodyPr>
          <a:lstStyle/>
          <a:p>
            <a:pPr marL="0" indent="0">
              <a:buNone/>
            </a:pPr>
            <a:r>
              <a:rPr lang="en-US" sz="1800" dirty="0">
                <a:solidFill>
                  <a:schemeClr val="tx2"/>
                </a:solidFill>
                <a:latin typeface="Arial" panose="020B0604020202020204" pitchFamily="34" charset="0"/>
                <a:cs typeface="Arial" panose="020B0604020202020204" pitchFamily="34" charset="0"/>
              </a:rPr>
              <a:t>We have taken various audio files in .wav format.</a:t>
            </a:r>
          </a:p>
          <a:p>
            <a:pPr marL="0" indent="0">
              <a:buNone/>
            </a:pPr>
            <a:r>
              <a:rPr lang="en-US" sz="1800" dirty="0">
                <a:solidFill>
                  <a:schemeClr val="tx2"/>
                </a:solidFill>
                <a:latin typeface="Arial" panose="020B0604020202020204" pitchFamily="34" charset="0"/>
                <a:cs typeface="Arial" panose="020B0604020202020204" pitchFamily="34" charset="0"/>
              </a:rPr>
              <a:t>After uploading these audio files we used the HuBERT model for Audio Transcription.</a:t>
            </a:r>
          </a:p>
          <a:p>
            <a:pPr marL="0" indent="0">
              <a:buNone/>
            </a:pPr>
            <a:r>
              <a:rPr lang="en-US" sz="1800" dirty="0">
                <a:solidFill>
                  <a:schemeClr val="tx2"/>
                </a:solidFill>
                <a:latin typeface="Arial" panose="020B0604020202020204" pitchFamily="34" charset="0"/>
                <a:cs typeface="Arial" panose="020B0604020202020204" pitchFamily="34" charset="0"/>
              </a:rPr>
              <a:t>Audio transcription converts the audio files into text.</a:t>
            </a:r>
          </a:p>
          <a:p>
            <a:pPr marL="0" indent="0">
              <a:buNone/>
            </a:pPr>
            <a:r>
              <a:rPr lang="en-US" sz="1800" dirty="0">
                <a:solidFill>
                  <a:schemeClr val="tx2"/>
                </a:solidFill>
                <a:latin typeface="Arial" panose="020B0604020202020204" pitchFamily="34" charset="0"/>
                <a:cs typeface="Arial" panose="020B0604020202020204" pitchFamily="34" charset="0"/>
              </a:rPr>
              <a:t>Audio transcription is more effective to deliver information in today’s data-driven market.</a:t>
            </a:r>
          </a:p>
          <a:p>
            <a:pPr marL="0" indent="0">
              <a:buNone/>
            </a:pPr>
            <a:endParaRPr lang="en-US" sz="1800" dirty="0">
              <a:solidFill>
                <a:schemeClr val="tx2"/>
              </a:solidFill>
              <a:latin typeface="Arial" panose="020B0604020202020204" pitchFamily="34" charset="0"/>
              <a:cs typeface="Arial" panose="020B0604020202020204" pitchFamily="34" charset="0"/>
            </a:endParaRPr>
          </a:p>
          <a:p>
            <a:pPr marL="0" indent="0">
              <a:buNone/>
            </a:pPr>
            <a:endParaRPr lang="en-US" sz="1800" dirty="0">
              <a:solidFill>
                <a:schemeClr val="tx2"/>
              </a:solidFill>
              <a:latin typeface="Arial" panose="020B0604020202020204" pitchFamily="34" charset="0"/>
              <a:cs typeface="Arial" panose="020B0604020202020204" pitchFamily="34" charset="0"/>
            </a:endParaRPr>
          </a:p>
          <a:p>
            <a:endParaRPr lang="en-US" sz="1800" dirty="0">
              <a:solidFill>
                <a:schemeClr val="tx2"/>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F592F80-4D6F-5102-6BA4-23838BA1764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2933" t="14890" r="22723" b="22620"/>
          <a:stretch/>
        </p:blipFill>
        <p:spPr bwMode="auto">
          <a:xfrm>
            <a:off x="683610" y="3511417"/>
            <a:ext cx="3505200" cy="223837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29261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Freeform: Shape 53">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56" name="Right Triangle 5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5D7B0195-BBFE-3FAF-79F7-C1D537E70B2D}"/>
              </a:ext>
            </a:extLst>
          </p:cNvPr>
          <p:cNvSpPr>
            <a:spLocks noGrp="1"/>
          </p:cNvSpPr>
          <p:nvPr>
            <p:ph type="title"/>
          </p:nvPr>
        </p:nvSpPr>
        <p:spPr>
          <a:xfrm>
            <a:off x="137421" y="645164"/>
            <a:ext cx="4712534" cy="2740908"/>
          </a:xfrm>
        </p:spPr>
        <p:txBody>
          <a:bodyPr anchor="t">
            <a:normAutofit/>
          </a:bodyPr>
          <a:lstStyle/>
          <a:p>
            <a:r>
              <a:rPr lang="en-US" dirty="0">
                <a:solidFill>
                  <a:schemeClr val="tx2"/>
                </a:solidFill>
                <a:latin typeface="Arial" panose="020B0604020202020204" pitchFamily="34" charset="0"/>
                <a:cs typeface="Arial" panose="020B0604020202020204" pitchFamily="34" charset="0"/>
              </a:rPr>
              <a:t>Summarization</a:t>
            </a:r>
          </a:p>
        </p:txBody>
      </p:sp>
      <p:sp>
        <p:nvSpPr>
          <p:cNvPr id="3" name="Content Placeholder 2">
            <a:extLst>
              <a:ext uri="{FF2B5EF4-FFF2-40B4-BE49-F238E27FC236}">
                <a16:creationId xmlns:a16="http://schemas.microsoft.com/office/drawing/2014/main" id="{F53D2F05-7DDC-D7D6-D5C9-F7F88EC0D22D}"/>
              </a:ext>
            </a:extLst>
          </p:cNvPr>
          <p:cNvSpPr>
            <a:spLocks noGrp="1"/>
          </p:cNvSpPr>
          <p:nvPr>
            <p:ph idx="1"/>
          </p:nvPr>
        </p:nvSpPr>
        <p:spPr>
          <a:xfrm>
            <a:off x="5388459" y="3511417"/>
            <a:ext cx="5813687" cy="2755940"/>
          </a:xfrm>
        </p:spPr>
        <p:txBody>
          <a:bodyPr anchor="t">
            <a:normAutofit/>
          </a:bodyPr>
          <a:lstStyle/>
          <a:p>
            <a:r>
              <a:rPr lang="en-US" sz="1800" dirty="0">
                <a:solidFill>
                  <a:schemeClr val="tx2"/>
                </a:solidFill>
                <a:latin typeface="Arial" panose="020B0604020202020204" pitchFamily="34" charset="0"/>
                <a:cs typeface="Arial" panose="020B0604020202020204" pitchFamily="34" charset="0"/>
              </a:rPr>
              <a:t>Summarization is, taking a large selection of text and then reducing it to smaller pieces and finding the main key idea of the text.</a:t>
            </a:r>
          </a:p>
          <a:p>
            <a:r>
              <a:rPr lang="en-US" sz="1800" dirty="0">
                <a:solidFill>
                  <a:schemeClr val="tx2"/>
                </a:solidFill>
                <a:latin typeface="Arial" panose="020B0604020202020204" pitchFamily="34" charset="0"/>
                <a:cs typeface="Arial" panose="020B0604020202020204" pitchFamily="34" charset="0"/>
              </a:rPr>
              <a:t>The transcribed text is taken as input to get a summarized output.</a:t>
            </a:r>
          </a:p>
          <a:p>
            <a:r>
              <a:rPr lang="en-US" sz="1800" dirty="0">
                <a:solidFill>
                  <a:schemeClr val="tx2"/>
                </a:solidFill>
                <a:latin typeface="Arial" panose="020B0604020202020204" pitchFamily="34" charset="0"/>
                <a:cs typeface="Arial" panose="020B0604020202020204" pitchFamily="34" charset="0"/>
              </a:rPr>
              <a:t>We have used the BART model for Summarization.</a:t>
            </a:r>
          </a:p>
        </p:txBody>
      </p:sp>
      <p:pic>
        <p:nvPicPr>
          <p:cNvPr id="4" name="Picture 3">
            <a:extLst>
              <a:ext uri="{FF2B5EF4-FFF2-40B4-BE49-F238E27FC236}">
                <a16:creationId xmlns:a16="http://schemas.microsoft.com/office/drawing/2014/main" id="{70F8E84F-C82A-2374-3B61-3C08AD70C4A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3266" t="12232" r="20231"/>
          <a:stretch/>
        </p:blipFill>
        <p:spPr bwMode="auto">
          <a:xfrm>
            <a:off x="658863" y="2519271"/>
            <a:ext cx="3238500" cy="374808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58170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Freeform: Shape 53">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56" name="Right Triangle 5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5D7B0195-BBFE-3FAF-79F7-C1D537E70B2D}"/>
              </a:ext>
            </a:extLst>
          </p:cNvPr>
          <p:cNvSpPr>
            <a:spLocks noGrp="1"/>
          </p:cNvSpPr>
          <p:nvPr>
            <p:ph type="title"/>
          </p:nvPr>
        </p:nvSpPr>
        <p:spPr>
          <a:xfrm>
            <a:off x="220747" y="590645"/>
            <a:ext cx="5601553" cy="1166780"/>
          </a:xfrm>
        </p:spPr>
        <p:txBody>
          <a:bodyPr anchor="t">
            <a:normAutofit/>
          </a:bodyPr>
          <a:lstStyle/>
          <a:p>
            <a:r>
              <a:rPr lang="en-US" dirty="0">
                <a:solidFill>
                  <a:schemeClr val="tx2"/>
                </a:solidFill>
                <a:latin typeface="Arial" panose="020B0604020202020204" pitchFamily="34" charset="0"/>
                <a:cs typeface="Arial" panose="020B0604020202020204" pitchFamily="34" charset="0"/>
              </a:rPr>
              <a:t>Sentimental Analysis</a:t>
            </a:r>
          </a:p>
        </p:txBody>
      </p:sp>
      <p:sp>
        <p:nvSpPr>
          <p:cNvPr id="3" name="Content Placeholder 2">
            <a:extLst>
              <a:ext uri="{FF2B5EF4-FFF2-40B4-BE49-F238E27FC236}">
                <a16:creationId xmlns:a16="http://schemas.microsoft.com/office/drawing/2014/main" id="{F53D2F05-7DDC-D7D6-D5C9-F7F88EC0D22D}"/>
              </a:ext>
            </a:extLst>
          </p:cNvPr>
          <p:cNvSpPr>
            <a:spLocks noGrp="1"/>
          </p:cNvSpPr>
          <p:nvPr>
            <p:ph idx="1"/>
          </p:nvPr>
        </p:nvSpPr>
        <p:spPr>
          <a:xfrm>
            <a:off x="5388459" y="3511417"/>
            <a:ext cx="5813687" cy="2755940"/>
          </a:xfrm>
        </p:spPr>
        <p:txBody>
          <a:bodyPr anchor="t">
            <a:normAutofit/>
          </a:bodyPr>
          <a:lstStyle/>
          <a:p>
            <a:r>
              <a:rPr lang="en-US" sz="1800" dirty="0">
                <a:solidFill>
                  <a:schemeClr val="tx2"/>
                </a:solidFill>
                <a:latin typeface="Arial" panose="020B0604020202020204" pitchFamily="34" charset="0"/>
                <a:cs typeface="Arial" panose="020B0604020202020204" pitchFamily="34" charset="0"/>
              </a:rPr>
              <a:t>Sentiment Analysis helps us to analyze emails, product reviews, tweets, monitor your brand reputation on social media etc.</a:t>
            </a:r>
          </a:p>
          <a:p>
            <a:r>
              <a:rPr lang="en-US" sz="1800" dirty="0">
                <a:solidFill>
                  <a:schemeClr val="tx2"/>
                </a:solidFill>
                <a:latin typeface="Arial" panose="020B0604020202020204" pitchFamily="34" charset="0"/>
                <a:cs typeface="Arial" panose="020B0604020202020204" pitchFamily="34" charset="0"/>
              </a:rPr>
              <a:t>We have used the DistilBERT model for Sentimental Analysis.</a:t>
            </a:r>
          </a:p>
          <a:p>
            <a:endParaRPr lang="en-US" sz="1800" dirty="0">
              <a:solidFill>
                <a:schemeClr val="tx2"/>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7A33AC88-26DC-F081-60B4-8D49F1DCD4F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2768" t="15955" r="21393"/>
          <a:stretch/>
        </p:blipFill>
        <p:spPr bwMode="auto">
          <a:xfrm>
            <a:off x="664491" y="3503268"/>
            <a:ext cx="3216325" cy="302577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50688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Freeform: Shape 53">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56" name="Right Triangle 5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5D7B0195-BBFE-3FAF-79F7-C1D537E70B2D}"/>
              </a:ext>
            </a:extLst>
          </p:cNvPr>
          <p:cNvSpPr>
            <a:spLocks noGrp="1"/>
          </p:cNvSpPr>
          <p:nvPr>
            <p:ph type="title"/>
          </p:nvPr>
        </p:nvSpPr>
        <p:spPr>
          <a:xfrm>
            <a:off x="165827" y="636826"/>
            <a:ext cx="6561535" cy="1206460"/>
          </a:xfrm>
        </p:spPr>
        <p:txBody>
          <a:bodyPr anchor="t">
            <a:normAutofit fontScale="90000"/>
          </a:bodyPr>
          <a:lstStyle/>
          <a:p>
            <a:r>
              <a:rPr lang="en-US" dirty="0">
                <a:solidFill>
                  <a:schemeClr val="tx2"/>
                </a:solidFill>
                <a:latin typeface="Arial" panose="020B0604020202020204" pitchFamily="34" charset="0"/>
                <a:cs typeface="Arial" panose="020B0604020202020204" pitchFamily="34" charset="0"/>
              </a:rPr>
              <a:t>Named Entity Recognition </a:t>
            </a:r>
          </a:p>
        </p:txBody>
      </p:sp>
      <p:sp>
        <p:nvSpPr>
          <p:cNvPr id="3" name="Content Placeholder 2">
            <a:extLst>
              <a:ext uri="{FF2B5EF4-FFF2-40B4-BE49-F238E27FC236}">
                <a16:creationId xmlns:a16="http://schemas.microsoft.com/office/drawing/2014/main" id="{F53D2F05-7DDC-D7D6-D5C9-F7F88EC0D22D}"/>
              </a:ext>
            </a:extLst>
          </p:cNvPr>
          <p:cNvSpPr>
            <a:spLocks noGrp="1"/>
          </p:cNvSpPr>
          <p:nvPr>
            <p:ph idx="1"/>
          </p:nvPr>
        </p:nvSpPr>
        <p:spPr>
          <a:xfrm>
            <a:off x="5388459" y="3511417"/>
            <a:ext cx="5813687" cy="2755940"/>
          </a:xfrm>
        </p:spPr>
        <p:txBody>
          <a:bodyPr anchor="t">
            <a:normAutofit/>
          </a:bodyPr>
          <a:lstStyle/>
          <a:p>
            <a:r>
              <a:rPr lang="en-US" sz="1800" dirty="0">
                <a:solidFill>
                  <a:schemeClr val="tx2"/>
                </a:solidFill>
                <a:latin typeface="Arial" panose="020B0604020202020204" pitchFamily="34" charset="0"/>
                <a:cs typeface="Arial" panose="020B0604020202020204" pitchFamily="34" charset="0"/>
              </a:rPr>
              <a:t>Named entity recognition is the automatic identification and counting of occurrences of named entities in a collection of information.</a:t>
            </a:r>
          </a:p>
          <a:p>
            <a:r>
              <a:rPr lang="en-US" sz="1800" dirty="0">
                <a:solidFill>
                  <a:schemeClr val="tx2"/>
                </a:solidFill>
                <a:latin typeface="Arial" panose="020B0604020202020204" pitchFamily="34" charset="0"/>
                <a:cs typeface="Arial" panose="020B0604020202020204" pitchFamily="34" charset="0"/>
              </a:rPr>
              <a:t>We have used the transcribed text as input.</a:t>
            </a:r>
          </a:p>
          <a:p>
            <a:r>
              <a:rPr lang="en-US" sz="1800" dirty="0">
                <a:solidFill>
                  <a:schemeClr val="tx2"/>
                </a:solidFill>
                <a:latin typeface="Arial" panose="020B0604020202020204" pitchFamily="34" charset="0"/>
                <a:cs typeface="Arial" panose="020B0604020202020204" pitchFamily="34" charset="0"/>
              </a:rPr>
              <a:t>We have used Spacy for named entity recognition.</a:t>
            </a:r>
          </a:p>
        </p:txBody>
      </p:sp>
      <p:pic>
        <p:nvPicPr>
          <p:cNvPr id="4" name="Picture 3">
            <a:extLst>
              <a:ext uri="{FF2B5EF4-FFF2-40B4-BE49-F238E27FC236}">
                <a16:creationId xmlns:a16="http://schemas.microsoft.com/office/drawing/2014/main" id="{BB307B86-5C00-E547-244F-681AFA63B90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3599" t="14625" r="786"/>
          <a:stretch/>
        </p:blipFill>
        <p:spPr bwMode="auto">
          <a:xfrm>
            <a:off x="384233" y="3511417"/>
            <a:ext cx="4333875" cy="305816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70062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Rectangle 51">
            <a:extLst>
              <a:ext uri="{FF2B5EF4-FFF2-40B4-BE49-F238E27FC236}">
                <a16:creationId xmlns:a16="http://schemas.microsoft.com/office/drawing/2014/main" id="{171D79C9-FD78-4D11-A424-0002509B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4" name="Freeform: Shape 53">
            <a:extLst>
              <a:ext uri="{FF2B5EF4-FFF2-40B4-BE49-F238E27FC236}">
                <a16:creationId xmlns:a16="http://schemas.microsoft.com/office/drawing/2014/main" id="{316368BA-0A3E-4AE0-8333-2364F90C19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3252" y="-6055"/>
            <a:ext cx="12208610" cy="2303672"/>
          </a:xfrm>
          <a:custGeom>
            <a:avLst/>
            <a:gdLst>
              <a:gd name="connsiteX0" fmla="*/ 8951169 w 12178450"/>
              <a:gd name="connsiteY0" fmla="*/ 32 h 2001622"/>
              <a:gd name="connsiteX1" fmla="*/ 11653845 w 12178450"/>
              <a:gd name="connsiteY1" fmla="*/ 209874 h 2001622"/>
              <a:gd name="connsiteX2" fmla="*/ 12178450 w 12178450"/>
              <a:gd name="connsiteY2" fmla="*/ 286723 h 2001622"/>
              <a:gd name="connsiteX3" fmla="*/ 12178450 w 12178450"/>
              <a:gd name="connsiteY3" fmla="*/ 2001622 h 2001622"/>
              <a:gd name="connsiteX4" fmla="*/ 0 w 12178450"/>
              <a:gd name="connsiteY4" fmla="*/ 2001622 h 2001622"/>
              <a:gd name="connsiteX5" fmla="*/ 0 w 12178450"/>
              <a:gd name="connsiteY5" fmla="*/ 1010979 h 2001622"/>
              <a:gd name="connsiteX6" fmla="*/ 8951169 w 12178450"/>
              <a:gd name="connsiteY6" fmla="*/ 32 h 2001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8450" h="2001622">
                <a:moveTo>
                  <a:pt x="8951169" y="32"/>
                </a:moveTo>
                <a:cubicBezTo>
                  <a:pt x="9704520" y="1593"/>
                  <a:pt x="10578586" y="62133"/>
                  <a:pt x="11653845" y="209874"/>
                </a:cubicBezTo>
                <a:lnTo>
                  <a:pt x="12178450" y="286723"/>
                </a:lnTo>
                <a:lnTo>
                  <a:pt x="12178450" y="2001622"/>
                </a:lnTo>
                <a:lnTo>
                  <a:pt x="0" y="2001622"/>
                </a:lnTo>
                <a:lnTo>
                  <a:pt x="0" y="1010979"/>
                </a:lnTo>
                <a:cubicBezTo>
                  <a:pt x="4768989" y="1010979"/>
                  <a:pt x="5812206" y="-6472"/>
                  <a:pt x="8951169" y="32"/>
                </a:cubicBezTo>
                <a:close/>
              </a:path>
            </a:pathLst>
          </a:custGeom>
          <a:solidFill>
            <a:schemeClr val="accent6">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solidFill>
            </a:endParaRPr>
          </a:p>
        </p:txBody>
      </p:sp>
      <p:sp>
        <p:nvSpPr>
          <p:cNvPr id="56" name="Right Triangle 55">
            <a:extLst>
              <a:ext uri="{FF2B5EF4-FFF2-40B4-BE49-F238E27FC236}">
                <a16:creationId xmlns:a16="http://schemas.microsoft.com/office/drawing/2014/main" id="{DA1A4301-6FFC-4C82-A1FA-7634D8CAA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5" y="3546697"/>
            <a:ext cx="568289" cy="568289"/>
          </a:xfrm>
          <a:prstGeom prst="rtTriangl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8323DD1D-77DE-48B2-A0A0-6265801531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59" name="Straight Connector 58">
              <a:extLst>
                <a:ext uri="{FF2B5EF4-FFF2-40B4-BE49-F238E27FC236}">
                  <a16:creationId xmlns:a16="http://schemas.microsoft.com/office/drawing/2014/main" id="{5C230063-C474-48F9-AD35-F649415C22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251EB77-6139-46FD-BABC-8576465948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8177B72-4955-469C-BAF0-E076263794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09269C7-DB34-4A8C-BAC9-2496A058B8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FA42117-D401-4236-8EAA-EC9095D4C6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96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746B91E-6053-4974-B374-9D1B8FBD70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9140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ED5DA8D3-12FB-4731-BDBC-93B6113D0C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9084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D16B49A-4893-4729-87B8-9A0B8E592D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9028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6D93EE-2329-4706-89C0-BB6C94A39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8971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DC3E76F-2DB4-40DA-8C45-943861B17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18915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56318F6-E559-4DA6-95C0-D2BB10BA64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188594"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3243B57-CFAA-461A-AE56-A61CF60F3A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88032"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AEACE9-7BE6-4FC5-9686-47F15ABA56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187470"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DCAE5B4-5700-44A8-91DA-D8415FB04F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86908"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F9D9C9-D01B-4870-8B33-310D77DF5B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18634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05DDC7F-2142-41F1-B1E3-A37A0B6FD1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51B19576-1AA2-4552-8D7D-831B13781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04D005-AC5D-4160-8184-5BB45CE004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2890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A540368-C5A6-4F28-A60E-763362A6E5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8609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7B4722-C810-495C-BB11-45141E367D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4328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3B1706B-6FE4-44FB-B429-E59AE3B16D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40047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DD5DAD-1CA2-48BA-94BF-70B1AC2BB5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95766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76A21FA-0159-4468-9737-BDBD342618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51485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870688F-0FB0-4A4A-9F90-7EAE14CAE2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07204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7D7D25-8970-4DD6-A3D7-0D550BA85C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62923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480E32-418E-4DE3-B6E7-2F803A2C75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18642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985F833-A609-4B9C-A0D7-6DF88DB7BA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743616"/>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AA9A587-B078-4028-A924-4A6DDDA2C4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E2E5E8E-3025-4C93-9E63-9C47C5BBA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248400"/>
              <a:ext cx="12192000" cy="0"/>
            </a:xfrm>
            <a:prstGeom prst="line">
              <a:avLst/>
            </a:prstGeom>
            <a:ln w="19050">
              <a:solidFill>
                <a:schemeClr val="accent2">
                  <a:alpha val="1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4A2359DA-9D1C-96CE-6F3B-7F9DC3DE12E9}"/>
              </a:ext>
            </a:extLst>
          </p:cNvPr>
          <p:cNvSpPr>
            <a:spLocks noGrp="1"/>
          </p:cNvSpPr>
          <p:nvPr>
            <p:ph type="title"/>
          </p:nvPr>
        </p:nvSpPr>
        <p:spPr>
          <a:xfrm>
            <a:off x="126009" y="927164"/>
            <a:ext cx="4712534" cy="2740908"/>
          </a:xfrm>
        </p:spPr>
        <p:txBody>
          <a:bodyPr anchor="t">
            <a:normAutofit/>
          </a:bodyPr>
          <a:lstStyle/>
          <a:p>
            <a:r>
              <a:rPr lang="en-US" dirty="0">
                <a:solidFill>
                  <a:schemeClr val="tx2"/>
                </a:solidFill>
                <a:latin typeface="Arial" panose="020B0604020202020204" pitchFamily="34" charset="0"/>
                <a:cs typeface="Arial" panose="020B0604020202020204" pitchFamily="34" charset="0"/>
              </a:rPr>
              <a:t>Translation </a:t>
            </a:r>
          </a:p>
        </p:txBody>
      </p:sp>
      <p:sp>
        <p:nvSpPr>
          <p:cNvPr id="3" name="Content Placeholder 2">
            <a:extLst>
              <a:ext uri="{FF2B5EF4-FFF2-40B4-BE49-F238E27FC236}">
                <a16:creationId xmlns:a16="http://schemas.microsoft.com/office/drawing/2014/main" id="{8D6704B4-D83D-4031-8B99-22567B7FDB19}"/>
              </a:ext>
            </a:extLst>
          </p:cNvPr>
          <p:cNvSpPr>
            <a:spLocks noGrp="1"/>
          </p:cNvSpPr>
          <p:nvPr>
            <p:ph idx="1"/>
          </p:nvPr>
        </p:nvSpPr>
        <p:spPr>
          <a:xfrm>
            <a:off x="5388459" y="3511417"/>
            <a:ext cx="5813687" cy="2755940"/>
          </a:xfrm>
        </p:spPr>
        <p:txBody>
          <a:bodyPr anchor="t">
            <a:normAutofit/>
          </a:bodyPr>
          <a:lstStyle/>
          <a:p>
            <a:pPr>
              <a:lnSpc>
                <a:spcPct val="100000"/>
              </a:lnSpc>
            </a:pPr>
            <a:r>
              <a:rPr lang="en-US" sz="1600" dirty="0">
                <a:solidFill>
                  <a:schemeClr val="tx2"/>
                </a:solidFill>
                <a:latin typeface="Arial" panose="020B0604020202020204" pitchFamily="34" charset="0"/>
                <a:cs typeface="Arial" panose="020B0604020202020204" pitchFamily="34" charset="0"/>
              </a:rPr>
              <a:t>Translation is performed for the given input from English to the desired Language</a:t>
            </a:r>
          </a:p>
          <a:p>
            <a:pPr>
              <a:lnSpc>
                <a:spcPct val="100000"/>
              </a:lnSpc>
            </a:pPr>
            <a:r>
              <a:rPr lang="en-US" sz="1600" dirty="0">
                <a:solidFill>
                  <a:schemeClr val="tx2"/>
                </a:solidFill>
                <a:latin typeface="Arial" panose="020B0604020202020204" pitchFamily="34" charset="0"/>
                <a:cs typeface="Arial" panose="020B0604020202020204" pitchFamily="34" charset="0"/>
              </a:rPr>
              <a:t>According to the User’s preference different languages could be added.</a:t>
            </a:r>
          </a:p>
          <a:p>
            <a:pPr>
              <a:lnSpc>
                <a:spcPct val="100000"/>
              </a:lnSpc>
            </a:pPr>
            <a:r>
              <a:rPr lang="en-US" sz="1600" dirty="0">
                <a:solidFill>
                  <a:schemeClr val="tx2"/>
                </a:solidFill>
                <a:latin typeface="Arial" panose="020B0604020202020204" pitchFamily="34" charset="0"/>
                <a:cs typeface="Arial" panose="020B0604020202020204" pitchFamily="34" charset="0"/>
              </a:rPr>
              <a:t>We have used one of the models in Spacy, en_core_web_sm for translation.</a:t>
            </a:r>
          </a:p>
          <a:p>
            <a:pPr>
              <a:lnSpc>
                <a:spcPct val="100000"/>
              </a:lnSpc>
            </a:pPr>
            <a:endParaRPr lang="en-US" sz="1600" dirty="0">
              <a:solidFill>
                <a:schemeClr val="tx2"/>
              </a:solidFill>
              <a:latin typeface="Arial" panose="020B0604020202020204" pitchFamily="34" charset="0"/>
              <a:cs typeface="Arial" panose="020B0604020202020204" pitchFamily="34" charset="0"/>
            </a:endParaRPr>
          </a:p>
          <a:p>
            <a:pPr>
              <a:lnSpc>
                <a:spcPct val="100000"/>
              </a:lnSpc>
            </a:pPr>
            <a:endParaRPr lang="en-US" sz="1600" dirty="0">
              <a:solidFill>
                <a:schemeClr val="tx2"/>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7E36E148-8BBF-3848-956C-7CDCB319556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3599" t="10636" r="10924" b="18897"/>
          <a:stretch/>
        </p:blipFill>
        <p:spPr bwMode="auto">
          <a:xfrm>
            <a:off x="636171" y="3511417"/>
            <a:ext cx="3752850" cy="252412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21360779"/>
      </p:ext>
    </p:extLst>
  </p:cSld>
  <p:clrMapOvr>
    <a:masterClrMapping/>
  </p:clrMapOvr>
</p:sld>
</file>

<file path=ppt/theme/theme1.xml><?xml version="1.0" encoding="utf-8"?>
<a:theme xmlns:a="http://schemas.openxmlformats.org/drawingml/2006/main" name="SineVTI">
  <a:themeElements>
    <a:clrScheme name="AnalogousFromDarkSeedRightStep">
      <a:dk1>
        <a:srgbClr val="000000"/>
      </a:dk1>
      <a:lt1>
        <a:srgbClr val="FFFFFF"/>
      </a:lt1>
      <a:dk2>
        <a:srgbClr val="1B302B"/>
      </a:dk2>
      <a:lt2>
        <a:srgbClr val="F3F0F1"/>
      </a:lt2>
      <a:accent1>
        <a:srgbClr val="3FB399"/>
      </a:accent1>
      <a:accent2>
        <a:srgbClr val="359EB7"/>
      </a:accent2>
      <a:accent3>
        <a:srgbClr val="4779C9"/>
      </a:accent3>
      <a:accent4>
        <a:srgbClr val="4E4BBF"/>
      </a:accent4>
      <a:accent5>
        <a:srgbClr val="8147C9"/>
      </a:accent5>
      <a:accent6>
        <a:srgbClr val="A535B7"/>
      </a:accent6>
      <a:hlink>
        <a:srgbClr val="789431"/>
      </a:hlink>
      <a:folHlink>
        <a:srgbClr val="7F7F7F"/>
      </a:folHlink>
    </a:clrScheme>
    <a:fontScheme name="Custom 49">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ineVTI" id="{8435B2A2-1BD5-4C05-93E5-3C5388B709E3}" vid="{0D704B13-63FE-4848-A298-6B7359B95653}"/>
    </a:ext>
  </a:extLst>
</a:theme>
</file>

<file path=docProps/app.xml><?xml version="1.0" encoding="utf-8"?>
<Properties xmlns="http://schemas.openxmlformats.org/officeDocument/2006/extended-properties" xmlns:vt="http://schemas.openxmlformats.org/officeDocument/2006/docPropsVTypes">
  <TotalTime>738</TotalTime>
  <Words>667</Words>
  <Application>Microsoft Macintosh PowerPoint</Application>
  <PresentationFormat>Widescreen</PresentationFormat>
  <Paragraphs>69</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Calibri</vt:lpstr>
      <vt:lpstr>Posterama</vt:lpstr>
      <vt:lpstr>SineVTI</vt:lpstr>
      <vt:lpstr>Speech-to-Text Analysis  Under the guidance of Prof. Tony Diana</vt:lpstr>
      <vt:lpstr>Introduction</vt:lpstr>
      <vt:lpstr>Natural Language Processing</vt:lpstr>
      <vt:lpstr>PowerPoint Presentation</vt:lpstr>
      <vt:lpstr>Audio Transcription </vt:lpstr>
      <vt:lpstr>Summarization</vt:lpstr>
      <vt:lpstr>Sentimental Analysis</vt:lpstr>
      <vt:lpstr>Named Entity Recognition </vt:lpstr>
      <vt:lpstr>Translation </vt:lpstr>
      <vt:lpstr>Audio Classification</vt:lpstr>
      <vt:lpstr>Demo</vt:lpstr>
      <vt:lpstr>Challenges And Future Improvements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to Text Analysis</dc:title>
  <dc:creator>ganta suresh</dc:creator>
  <cp:lastModifiedBy>Krishna Sai Biradar</cp:lastModifiedBy>
  <cp:revision>52</cp:revision>
  <dcterms:created xsi:type="dcterms:W3CDTF">2022-12-01T23:02:39Z</dcterms:created>
  <dcterms:modified xsi:type="dcterms:W3CDTF">2022-12-08T20:49:59Z</dcterms:modified>
</cp:coreProperties>
</file>

<file path=docProps/thumbnail.jpeg>
</file>